
<file path=[Content_Types].xml><?xml version="1.0" encoding="utf-8"?>
<Types xmlns="http://schemas.openxmlformats.org/package/2006/content-types">
  <Default Extension="png&amp;ehk=" ContentType="image/png"/>
  <Default Extension="png&amp;ehk=NH8eF0NJZJgm8j0k2QimqQ&amp;r=0&amp;pid=OfficeInsert" ContentType="image/png"/>
  <Default Extension="png" ContentType="image/png"/>
  <Default Extension="gif&amp;ehk=oQ3A1" ContentType="image/gif"/>
  <Default Extension="gif&amp;ehk=frUpJz8MgG3GPBm2Siy" ContentType="image/gif"/>
  <Default Extension="png&amp;ehk=PxWE6LxR9tAZ9WHyBN7I0Q&amp;r=0&amp;pid=OfficeInsert" ContentType="image/png"/>
  <Default Extension="jpg&amp;ehk=147K4ARj9REitCYdIqtHKg&amp;r=0&amp;pid=OfficeInsert" ContentType="image/jpeg"/>
  <Default Extension="png&amp;ehk=V0W6rrJDO40NRdm7CQWo2Q&amp;pid=OfficeInsert" ContentType="image/png"/>
  <Default Extension="jpg&amp;ehk=6DAFwwvB73j19Kq1il3RDg&amp;r=0&amp;pid=OfficeInsert" ContentType="image/jpeg"/>
  <Default Extension="jpg&amp;ehk=Q17sOrvFVUzPgCOq4agE" ContentType="image/jpeg"/>
  <Default Extension="jpeg" ContentType="image/jpeg"/>
  <Default Extension="rels" ContentType="application/vnd.openxmlformats-package.relationships+xml"/>
  <Default Extension="xml" ContentType="application/xml"/>
  <Default Extension="png&amp;ehk=YTY" ContentType="image/png"/>
  <Default Extension="jpg&amp;ehk=q05YdvdWHGaaAIX6xgkxcg&amp;r=0&amp;pid=OfficeInsert" ContentType="image/jpeg"/>
  <Default Extension="gif&amp;ehk=EJH52gF5Fqz8IqHUVDZB3Q&amp;r=0&amp;pid=OfficeInsert" ContentType="image/gif"/>
  <Default Extension="jpg&amp;ehk=n" ContentType="image/jpeg"/>
  <Default Extension="jpg&amp;ehk=KBwYUmww" ContentType="image/jpeg"/>
  <Default Extension="jpg&amp;ehk=3ICpkXzqeqq1XackMoabqA&amp;r=0&amp;pid=OfficeInsert" ContentType="image/jpeg"/>
  <Default Extension="gif&amp;ehk=75Hwwxp2Ossmz9sfEyLKvw&amp;r=0&amp;pid=OfficeInsert" ContentType="image/gif"/>
  <Default Extension="jpg&amp;ehk=iElwVEfan6rB8iq" ContentType="image/jpeg"/>
  <Default Extension="xlsx" ContentType="application/vnd.openxmlformats-officedocument.spreadsheetml.sheet"/>
  <Default Extension="gif&amp;ehk=WlPlM6EUMI4o3k0JBjm2bA&amp;r=0&amp;pid=OfficeInsert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77" r:id="rId3"/>
    <p:sldId id="278" r:id="rId4"/>
    <p:sldId id="265" r:id="rId5"/>
    <p:sldId id="266" r:id="rId6"/>
    <p:sldId id="267" r:id="rId7"/>
    <p:sldId id="270" r:id="rId8"/>
    <p:sldId id="271" r:id="rId9"/>
    <p:sldId id="272" r:id="rId10"/>
    <p:sldId id="273" r:id="rId11"/>
    <p:sldId id="274" r:id="rId12"/>
    <p:sldId id="275" r:id="rId13"/>
    <p:sldId id="258" r:id="rId14"/>
    <p:sldId id="279" r:id="rId15"/>
    <p:sldId id="259" r:id="rId16"/>
    <p:sldId id="269" r:id="rId17"/>
    <p:sldId id="260" r:id="rId18"/>
    <p:sldId id="263" r:id="rId19"/>
    <p:sldId id="262" r:id="rId20"/>
    <p:sldId id="280" r:id="rId21"/>
    <p:sldId id="268" r:id="rId22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lendars" id="{19469EFB-E517-469D-8ECE-1B0F29395F22}">
          <p14:sldIdLst>
            <p14:sldId id="276"/>
            <p14:sldId id="277"/>
            <p14:sldId id="278"/>
            <p14:sldId id="265"/>
            <p14:sldId id="266"/>
            <p14:sldId id="267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Seasonal Changes" id="{0E2874D9-41C4-40D0-AB72-64D257D67894}">
          <p14:sldIdLst>
            <p14:sldId id="258"/>
            <p14:sldId id="279"/>
            <p14:sldId id="259"/>
            <p14:sldId id="269"/>
          </p14:sldIdLst>
        </p14:section>
        <p14:section name="The Big Four" id="{E3BADD75-F8E1-4FC1-A2A7-012F989F739B}">
          <p14:sldIdLst>
            <p14:sldId id="260"/>
            <p14:sldId id="263"/>
            <p14:sldId id="262"/>
            <p14:sldId id="280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D1F9E1"/>
    <a:srgbClr val="00AC4E"/>
    <a:srgbClr val="4FD1FF"/>
    <a:srgbClr val="05BEFF"/>
    <a:srgbClr val="FFFF2F"/>
    <a:srgbClr val="29FF8A"/>
    <a:srgbClr val="FFFF15"/>
    <a:srgbClr val="0DC0FF"/>
    <a:srgbClr val="6D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57A-4FB4-ACE4-6D538E74BAC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29FF8A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57A-4FB4-ACE4-6D538E74BACE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rgbClr val="4FD1FF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57A-4FB4-ACE4-6D538E74BACE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rgbClr val="FFFF2F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57A-4FB4-ACE4-6D538E74BACE}"/>
              </c:ext>
            </c:extLst>
          </c:dPt>
          <c:dLbls>
            <c:dLbl>
              <c:idx val="0"/>
              <c:layout>
                <c:manualLayout>
                  <c:x val="-1.4969781332581644E-2"/>
                  <c:y val="-1.5575564704065064E-17"/>
                </c:manualLayout>
              </c:layout>
              <c:tx>
                <c:rich>
                  <a:bodyPr/>
                  <a:lstStyle/>
                  <a:p>
                    <a:fld id="{95CAA46D-71FE-404F-A64C-8C26B07718D1}" type="CATEGORYNAME">
                      <a:rPr lang="en-US" smtClean="0"/>
                      <a:pPr/>
                      <a:t>[CATEGORY NAME]</a:t>
                    </a:fld>
                    <a:r>
                      <a:rPr lang="en-US" baseline="0"/>
                      <a:t>:</a:t>
                    </a:r>
                  </a:p>
                  <a:p>
                    <a:r>
                      <a:rPr lang="en-US" baseline="0"/>
                      <a:t> </a:t>
                    </a:r>
                    <a:fld id="{68FF713F-BEF9-4CFF-95D2-000D318EDAC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7A-4FB4-ACE4-6D538E74BACE}"/>
                </c:ext>
              </c:extLst>
            </c:dLbl>
            <c:dLbl>
              <c:idx val="1"/>
              <c:layout>
                <c:manualLayout>
                  <c:x val="1.0692700951844032E-2"/>
                  <c:y val="-6.1170197109320187E-2"/>
                </c:manualLayout>
              </c:layout>
              <c:tx>
                <c:rich>
                  <a:bodyPr/>
                  <a:lstStyle/>
                  <a:p>
                    <a:fld id="{47CEDF82-8472-4E75-B575-900C2C27A0B2}" type="CATEGORYNAME">
                      <a:rPr lang="en-US" smtClean="0"/>
                      <a:pPr/>
                      <a:t>[CATEGORY NAME]</a:t>
                    </a:fld>
                    <a:r>
                      <a:rPr lang="en-US" baseline="0"/>
                      <a:t>: </a:t>
                    </a:r>
                    <a:fld id="{E5CB7117-F636-4DF1-9AED-DAA41DF5C2F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57A-4FB4-ACE4-6D538E74BACE}"/>
                </c:ext>
              </c:extLst>
            </c:dLbl>
            <c:dLbl>
              <c:idx val="2"/>
              <c:layout>
                <c:manualLayout>
                  <c:x val="-6.4156205711064195E-3"/>
                  <c:y val="-3.0585098554660219E-2"/>
                </c:manualLayout>
              </c:layout>
              <c:tx>
                <c:rich>
                  <a:bodyPr/>
                  <a:lstStyle/>
                  <a:p>
                    <a:fld id="{13AD44DD-5381-45B2-96AD-9CF24E3A9C20}" type="CATEGORYNAME">
                      <a:rPr lang="en-US" smtClean="0"/>
                      <a:pPr/>
                      <a:t>[CATEGORY NAME]</a:t>
                    </a:fld>
                    <a:r>
                      <a:rPr lang="en-US" baseline="0"/>
                      <a:t>: </a:t>
                    </a:r>
                    <a:fld id="{5D57AE9E-4C92-4EE9-AF8E-780CE95400E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57A-4FB4-ACE4-6D538E74BACE}"/>
                </c:ext>
              </c:extLst>
            </c:dLbl>
            <c:dLbl>
              <c:idx val="3"/>
              <c:layout>
                <c:manualLayout>
                  <c:x val="4.1701533712191687E-2"/>
                  <c:y val="-6.7966885677022429E-2"/>
                </c:manualLayout>
              </c:layout>
              <c:tx>
                <c:rich>
                  <a:bodyPr/>
                  <a:lstStyle/>
                  <a:p>
                    <a:fld id="{117400A6-479A-4EDC-8AD2-EAB3E4F0AA81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:</a:t>
                    </a:r>
                  </a:p>
                  <a:p>
                    <a:fld id="{DCF8A8CA-42F7-42AB-942F-FB232F4EA6B4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57A-4FB4-ACE4-6D538E74B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Meat and Seafood Freshness</c:v>
                </c:pt>
                <c:pt idx="1">
                  <c:v>Produce Freshness</c:v>
                </c:pt>
                <c:pt idx="2">
                  <c:v>In Stock Roll-up</c:v>
                </c:pt>
                <c:pt idx="3">
                  <c:v>Friendly Roll-up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0.54</c:v>
                </c:pt>
                <c:pt idx="2">
                  <c:v>0.6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A-4FB4-ACE4-6D538E74BAC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57A-4FB4-ACE4-6D538E74BACE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57A-4FB4-ACE4-6D538E74BACE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rgbClr val="4FD1FF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57A-4FB4-ACE4-6D538E74BAC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rgbClr val="00AC4E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57A-4FB4-ACE4-6D538E74BACE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>
                <a:solidFill>
                  <a:srgbClr val="00AC4E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28C-496C-8080-2E9B1068A7AF}"/>
              </c:ext>
            </c:extLst>
          </c:dPt>
          <c:dPt>
            <c:idx val="5"/>
            <c:bubble3D val="0"/>
            <c:spPr>
              <a:solidFill>
                <a:srgbClr val="4FD1FF"/>
              </a:solidFill>
              <a:ln>
                <a:solidFill>
                  <a:srgbClr val="00206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8C-496C-8080-2E9B1068A7AF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>
                <a:solidFill>
                  <a:srgbClr val="FFFF2F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28C-496C-8080-2E9B1068A7AF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8C-496C-8080-2E9B1068A7A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7A-4FB4-ACE4-6D538E74BACE}"/>
                </c:ext>
              </c:extLst>
            </c:dLbl>
            <c:dLbl>
              <c:idx val="1"/>
              <c:layout>
                <c:manualLayout>
                  <c:x val="-0.16466759465839809"/>
                  <c:y val="9.6852812089756962E-2"/>
                </c:manualLayout>
              </c:layout>
              <c:tx>
                <c:rich>
                  <a:bodyPr/>
                  <a:lstStyle/>
                  <a:p>
                    <a:fld id="{47CEDF82-8472-4E75-B575-900C2C27A0B2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: 32%</a:t>
                    </a:r>
                  </a:p>
                  <a:p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57A-4FB4-ACE4-6D538E74BAC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7A-4FB4-ACE4-6D538E74BACE}"/>
                </c:ext>
              </c:extLst>
            </c:dLbl>
            <c:dLbl>
              <c:idx val="3"/>
              <c:layout>
                <c:manualLayout>
                  <c:x val="-0.14435146284989445"/>
                  <c:y val="-0.17841307490218389"/>
                </c:manualLayout>
              </c:layout>
              <c:tx>
                <c:rich>
                  <a:bodyPr/>
                  <a:lstStyle/>
                  <a:p>
                    <a:fld id="{117400A6-479A-4EDC-8AD2-EAB3E4F0AA81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:</a:t>
                    </a:r>
                  </a:p>
                  <a:p>
                    <a:r>
                      <a:rPr lang="en-US" baseline="0" dirty="0"/>
                      <a:t>51%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57A-4FB4-ACE4-6D538E74BAC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8C-496C-8080-2E9B1068A7AF}"/>
                </c:ext>
              </c:extLst>
            </c:dLbl>
            <c:dLbl>
              <c:idx val="5"/>
              <c:layout>
                <c:manualLayout>
                  <c:x val="0.14862854323063204"/>
                  <c:y val="-0.154624664915226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8C-496C-8080-2E9B1068A7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8C-496C-8080-2E9B1068A7AF}"/>
                </c:ext>
              </c:extLst>
            </c:dLbl>
            <c:dLbl>
              <c:idx val="7"/>
              <c:layout>
                <c:manualLayout>
                  <c:x val="0.16145978437284489"/>
                  <c:y val="0.1835105913279605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8C-496C-8080-2E9B1068A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Meat and Seafood Freshness</c:v>
                </c:pt>
                <c:pt idx="1">
                  <c:v>Meat and Seafood Freshness</c:v>
                </c:pt>
                <c:pt idx="2">
                  <c:v>Produce Freshness</c:v>
                </c:pt>
                <c:pt idx="3">
                  <c:v>Produce Freshness</c:v>
                </c:pt>
                <c:pt idx="4">
                  <c:v>In Stock Roll-up</c:v>
                </c:pt>
                <c:pt idx="5">
                  <c:v>In Stock Roll-up</c:v>
                </c:pt>
                <c:pt idx="6">
                  <c:v>Friendly Roll-up</c:v>
                </c:pt>
                <c:pt idx="7">
                  <c:v>Friendly Roll-up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0.27999999999999997</c:v>
                </c:pt>
                <c:pt idx="1">
                  <c:v>0.32</c:v>
                </c:pt>
                <c:pt idx="2">
                  <c:v>3.0000000000000027E-2</c:v>
                </c:pt>
                <c:pt idx="3">
                  <c:v>0.51</c:v>
                </c:pt>
                <c:pt idx="4">
                  <c:v>0.18</c:v>
                </c:pt>
                <c:pt idx="5">
                  <c:v>0.42</c:v>
                </c:pt>
                <c:pt idx="6">
                  <c:v>5.9999999999999942E-2</c:v>
                </c:pt>
                <c:pt idx="7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A-4FB4-ACE4-6D538E74BAC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 Stats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  <a:effectLst/>
            <a:sp3d>
              <a:contourClr>
                <a:srgbClr val="00B05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Meat &amp; Seafood Freshness</c:v>
                </c:pt>
                <c:pt idx="1">
                  <c:v>Produce Freshness</c:v>
                </c:pt>
                <c:pt idx="2">
                  <c:v>In Stock Roll-up</c:v>
                </c:pt>
                <c:pt idx="3">
                  <c:v>Friendly Roll-up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0.32</c:v>
                </c:pt>
                <c:pt idx="1">
                  <c:v>0.51</c:v>
                </c:pt>
                <c:pt idx="2">
                  <c:v>0.42</c:v>
                </c:pt>
                <c:pt idx="3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5-4DA0-9F55-71EAD0BFBF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How far to reach goal</c:v>
                </c:pt>
              </c:strCache>
            </c:strRef>
          </c:tx>
          <c:spPr>
            <a:solidFill>
              <a:srgbClr val="D1F9E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Meat &amp; Seafood Freshness</c:v>
                </c:pt>
                <c:pt idx="1">
                  <c:v>Produce Freshness</c:v>
                </c:pt>
                <c:pt idx="2">
                  <c:v>In Stock Roll-up</c:v>
                </c:pt>
                <c:pt idx="3">
                  <c:v>Friendly Roll-up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0.39999999999999997</c:v>
                </c:pt>
                <c:pt idx="1">
                  <c:v>0.20999999999999996</c:v>
                </c:pt>
                <c:pt idx="2">
                  <c:v>0.3</c:v>
                </c:pt>
                <c:pt idx="3">
                  <c:v>5.9999999999999942E-2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25-4DA0-9F55-71EAD0BFBF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70602024"/>
        <c:axId val="570602352"/>
        <c:axId val="0"/>
      </c:bar3DChart>
      <c:catAx>
        <c:axId val="570602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602352"/>
        <c:crosses val="autoZero"/>
        <c:auto val="1"/>
        <c:lblAlgn val="ctr"/>
        <c:lblOffset val="100"/>
        <c:noMultiLvlLbl val="0"/>
      </c:catAx>
      <c:valAx>
        <c:axId val="570602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60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Meat &amp; Seafood Freshness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March 31, 2017</c:v>
                </c:pt>
                <c:pt idx="1">
                  <c:v>April 8, 2017</c:v>
                </c:pt>
                <c:pt idx="2">
                  <c:v>April 15, 2017</c:v>
                </c:pt>
                <c:pt idx="3">
                  <c:v>April 22, 2017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25-4DA0-9F55-71EAD0BFBF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Produce Freshness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March 31, 2017</c:v>
                </c:pt>
                <c:pt idx="1">
                  <c:v>April 8, 2017</c:v>
                </c:pt>
                <c:pt idx="2">
                  <c:v>April 15, 2017</c:v>
                </c:pt>
                <c:pt idx="3">
                  <c:v>April 22, 2017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25-4DA0-9F55-71EAD0BFBFB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In Stock Roll-up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March 31, 2017</c:v>
                </c:pt>
                <c:pt idx="1">
                  <c:v>April 8, 2017</c:v>
                </c:pt>
                <c:pt idx="2">
                  <c:v>April 15, 2017</c:v>
                </c:pt>
                <c:pt idx="3">
                  <c:v>April 22, 2017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0B-4BC1-B2DE-E9C013F96B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Friendly Roll-up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March 31, 2017</c:v>
                </c:pt>
                <c:pt idx="1">
                  <c:v>April 8, 2017</c:v>
                </c:pt>
                <c:pt idx="2">
                  <c:v>April 15, 2017</c:v>
                </c:pt>
                <c:pt idx="3">
                  <c:v>April 22, 2017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30B-4BC1-B2DE-E9C013F96B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0602024"/>
        <c:axId val="570602352"/>
      </c:lineChart>
      <c:catAx>
        <c:axId val="57060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602352"/>
        <c:crosses val="autoZero"/>
        <c:auto val="1"/>
        <c:lblAlgn val="ctr"/>
        <c:lblOffset val="100"/>
        <c:noMultiLvlLbl val="0"/>
      </c:catAx>
      <c:valAx>
        <c:axId val="57060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60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F4DCD-76D6-445D-8544-71DE924C80E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AA82245-8E55-438C-8B2B-41358366FBB0}">
      <dgm:prSet phldrT="[Text]"/>
      <dgm:spPr/>
      <dgm:t>
        <a:bodyPr/>
        <a:lstStyle/>
        <a:p>
          <a:r>
            <a:rPr lang="en-US" dirty="0"/>
            <a:t>Black Slacks with a Belt (no Jeans, shorts, capris, or leggings)</a:t>
          </a:r>
        </a:p>
      </dgm:t>
    </dgm:pt>
    <dgm:pt modelId="{50BD3CD3-548C-4374-AA1F-3B968A6573B5}" type="parTrans" cxnId="{83D07F37-988B-44D6-90CF-B4E997FF3D95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6AFF33C6-D7C0-4EBC-B9B6-6FD46514C45A}" type="sibTrans" cxnId="{83D07F37-988B-44D6-90CF-B4E997FF3D95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67314D06-4565-4FD8-8AEA-FA0871F260E0}">
      <dgm:prSet phldrT="[Text]"/>
      <dgm:spPr/>
      <dgm:t>
        <a:bodyPr/>
        <a:lstStyle/>
        <a:p>
          <a:r>
            <a:rPr lang="en-US"/>
            <a:t>Black Shoes</a:t>
          </a:r>
          <a:endParaRPr lang="en-US" dirty="0"/>
        </a:p>
      </dgm:t>
    </dgm:pt>
    <dgm:pt modelId="{DBA830E3-DB1A-4F26-9F34-3DD8C2A833C0}" type="parTrans" cxnId="{42D2BA0B-E6E4-41E5-8A7B-E012AC8660AF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2BDCDAA6-6E8D-4C99-B5AF-FAC14CC70861}" type="sibTrans" cxnId="{42D2BA0B-E6E4-41E5-8A7B-E012AC8660AF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56498B3B-7FFD-447D-A892-09A07C5E57AF}">
      <dgm:prSet phldrT="[Text]"/>
      <dgm:spPr/>
      <dgm:t>
        <a:bodyPr/>
        <a:lstStyle/>
        <a:p>
          <a:r>
            <a:rPr lang="en-US"/>
            <a:t>Black Socks</a:t>
          </a:r>
          <a:endParaRPr lang="en-US" dirty="0"/>
        </a:p>
      </dgm:t>
    </dgm:pt>
    <dgm:pt modelId="{87E54E2A-44B2-4E3E-AD7F-A612E5DB51F0}" type="parTrans" cxnId="{B106DF69-EB52-4DC4-86FB-4FFC5046DA70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6D64E094-FE95-46C3-85E2-EFCDE21D958C}" type="sibTrans" cxnId="{B106DF69-EB52-4DC4-86FB-4FFC5046DA70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F0F25117-662B-4425-BB3D-F1F7186D2FC4}">
      <dgm:prSet phldrT="[Text]"/>
      <dgm:spPr/>
      <dgm:t>
        <a:bodyPr/>
        <a:lstStyle/>
        <a:p>
          <a:r>
            <a:rPr lang="en-US"/>
            <a:t>Green Polo Shirt</a:t>
          </a:r>
          <a:endParaRPr lang="en-US" dirty="0"/>
        </a:p>
      </dgm:t>
    </dgm:pt>
    <dgm:pt modelId="{48CEB41A-BD4F-4846-BB3E-75E96108AE51}" type="parTrans" cxnId="{340E5D51-F0F2-420F-B4F2-AD17EE896EC4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A4A38B3B-04B1-4FC8-AABF-0146389B729D}" type="sibTrans" cxnId="{340E5D51-F0F2-420F-B4F2-AD17EE896EC4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EB1FE7FD-F7F3-4800-BDF3-48365753711D}">
      <dgm:prSet phldrT="[Text]"/>
      <dgm:spPr/>
      <dgm:t>
        <a:bodyPr/>
        <a:lstStyle/>
        <a:p>
          <a:r>
            <a:rPr lang="en-US" dirty="0"/>
            <a:t>Your Name Tag</a:t>
          </a:r>
        </a:p>
      </dgm:t>
    </dgm:pt>
    <dgm:pt modelId="{E5371DC2-1F5A-4B2D-A305-C1B5BA2110BB}" type="parTrans" cxnId="{8D420A27-5CA0-4DD8-A2CF-C7933D396E0D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E8A95A95-763C-48F0-8085-2EC021579CF1}" type="sibTrans" cxnId="{8D420A27-5CA0-4DD8-A2CF-C7933D396E0D}">
      <dgm:prSet/>
      <dgm:spPr/>
      <dgm:t>
        <a:bodyPr/>
        <a:lstStyle/>
        <a:p>
          <a:endParaRPr lang="en-US">
            <a:solidFill>
              <a:srgbClr val="92D050"/>
            </a:solidFill>
          </a:endParaRPr>
        </a:p>
      </dgm:t>
    </dgm:pt>
    <dgm:pt modelId="{5B0835DB-FC7C-4131-AC4E-6EDF88F5C8FA}">
      <dgm:prSet phldrT="[Text]"/>
      <dgm:spPr/>
      <dgm:t>
        <a:bodyPr/>
        <a:lstStyle/>
        <a:p>
          <a:r>
            <a:rPr lang="en-US" dirty="0"/>
            <a:t>Appropriate Cap and Apron For Departments (Produce, Bakery, Meat, Deli)</a:t>
          </a:r>
        </a:p>
      </dgm:t>
    </dgm:pt>
    <dgm:pt modelId="{C049074F-6DC0-4817-87E2-37E5621241CC}" type="parTrans" cxnId="{0702E350-71D5-454A-BF98-0FCB9235CA0B}">
      <dgm:prSet/>
      <dgm:spPr/>
      <dgm:t>
        <a:bodyPr/>
        <a:lstStyle/>
        <a:p>
          <a:endParaRPr lang="en-US"/>
        </a:p>
      </dgm:t>
    </dgm:pt>
    <dgm:pt modelId="{4A344A7C-066E-4CC8-A7B5-7CD9A9E4520B}" type="sibTrans" cxnId="{0702E350-71D5-454A-BF98-0FCB9235CA0B}">
      <dgm:prSet/>
      <dgm:spPr/>
      <dgm:t>
        <a:bodyPr/>
        <a:lstStyle/>
        <a:p>
          <a:endParaRPr lang="en-US"/>
        </a:p>
      </dgm:t>
    </dgm:pt>
    <dgm:pt modelId="{56825003-B7A8-465E-9A4A-D74C98EDD895}" type="pres">
      <dgm:prSet presAssocID="{9BFF4DCD-76D6-445D-8544-71DE924C80EF}" presName="linear" presStyleCnt="0">
        <dgm:presLayoutVars>
          <dgm:animLvl val="lvl"/>
          <dgm:resizeHandles val="exact"/>
        </dgm:presLayoutVars>
      </dgm:prSet>
      <dgm:spPr/>
    </dgm:pt>
    <dgm:pt modelId="{7D2A9463-975E-4509-A47B-56D094D57EB9}" type="pres">
      <dgm:prSet presAssocID="{8AA82245-8E55-438C-8B2B-41358366FBB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6749D2A-AD21-4FFC-813A-8DF7EF1F965B}" type="pres">
      <dgm:prSet presAssocID="{6AFF33C6-D7C0-4EBC-B9B6-6FD46514C45A}" presName="spacer" presStyleCnt="0"/>
      <dgm:spPr/>
    </dgm:pt>
    <dgm:pt modelId="{68A4E11F-AB42-4ECF-BF4D-9958190DB33A}" type="pres">
      <dgm:prSet presAssocID="{67314D06-4565-4FD8-8AEA-FA0871F260E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E1C1B2A-A649-4760-ADE9-25A14923F75D}" type="pres">
      <dgm:prSet presAssocID="{2BDCDAA6-6E8D-4C99-B5AF-FAC14CC70861}" presName="spacer" presStyleCnt="0"/>
      <dgm:spPr/>
    </dgm:pt>
    <dgm:pt modelId="{3713F469-B137-49E4-BA6E-763D5842CA71}" type="pres">
      <dgm:prSet presAssocID="{56498B3B-7FFD-447D-A892-09A07C5E57A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41185B8-ECE2-42A4-8DE9-F7454C5F87D5}" type="pres">
      <dgm:prSet presAssocID="{6D64E094-FE95-46C3-85E2-EFCDE21D958C}" presName="spacer" presStyleCnt="0"/>
      <dgm:spPr/>
    </dgm:pt>
    <dgm:pt modelId="{E3A011B0-7B2D-498D-8A69-7F9A07C89C8F}" type="pres">
      <dgm:prSet presAssocID="{F0F25117-662B-4425-BB3D-F1F7186D2FC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99EBADB-6E3F-40CC-80B3-B1D5DBF3216E}" type="pres">
      <dgm:prSet presAssocID="{A4A38B3B-04B1-4FC8-AABF-0146389B729D}" presName="spacer" presStyleCnt="0"/>
      <dgm:spPr/>
    </dgm:pt>
    <dgm:pt modelId="{C112140A-99E4-4DB3-9D18-BBA28245B252}" type="pres">
      <dgm:prSet presAssocID="{EB1FE7FD-F7F3-4800-BDF3-48365753711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2A7F602-7214-4F73-95B6-40B02E08B237}" type="pres">
      <dgm:prSet presAssocID="{E8A95A95-763C-48F0-8085-2EC021579CF1}" presName="spacer" presStyleCnt="0"/>
      <dgm:spPr/>
    </dgm:pt>
    <dgm:pt modelId="{558F2D09-75DA-4020-968D-E71FA6D82E2A}" type="pres">
      <dgm:prSet presAssocID="{5B0835DB-FC7C-4131-AC4E-6EDF88F5C8F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2D2BA0B-E6E4-41E5-8A7B-E012AC8660AF}" srcId="{9BFF4DCD-76D6-445D-8544-71DE924C80EF}" destId="{67314D06-4565-4FD8-8AEA-FA0871F260E0}" srcOrd="1" destOrd="0" parTransId="{DBA830E3-DB1A-4F26-9F34-3DD8C2A833C0}" sibTransId="{2BDCDAA6-6E8D-4C99-B5AF-FAC14CC70861}"/>
    <dgm:cxn modelId="{06924D24-6DBA-479A-B2FA-F5FD4A00CBD4}" type="presOf" srcId="{EB1FE7FD-F7F3-4800-BDF3-48365753711D}" destId="{C112140A-99E4-4DB3-9D18-BBA28245B252}" srcOrd="0" destOrd="0" presId="urn:microsoft.com/office/officeart/2005/8/layout/vList2"/>
    <dgm:cxn modelId="{8D420A27-5CA0-4DD8-A2CF-C7933D396E0D}" srcId="{9BFF4DCD-76D6-445D-8544-71DE924C80EF}" destId="{EB1FE7FD-F7F3-4800-BDF3-48365753711D}" srcOrd="4" destOrd="0" parTransId="{E5371DC2-1F5A-4B2D-A305-C1B5BA2110BB}" sibTransId="{E8A95A95-763C-48F0-8085-2EC021579CF1}"/>
    <dgm:cxn modelId="{83D07F37-988B-44D6-90CF-B4E997FF3D95}" srcId="{9BFF4DCD-76D6-445D-8544-71DE924C80EF}" destId="{8AA82245-8E55-438C-8B2B-41358366FBB0}" srcOrd="0" destOrd="0" parTransId="{50BD3CD3-548C-4374-AA1F-3B968A6573B5}" sibTransId="{6AFF33C6-D7C0-4EBC-B9B6-6FD46514C45A}"/>
    <dgm:cxn modelId="{E501505C-66D0-49D8-BFC2-9242818DCC93}" type="presOf" srcId="{F0F25117-662B-4425-BB3D-F1F7186D2FC4}" destId="{E3A011B0-7B2D-498D-8A69-7F9A07C89C8F}" srcOrd="0" destOrd="0" presId="urn:microsoft.com/office/officeart/2005/8/layout/vList2"/>
    <dgm:cxn modelId="{C7A33F5E-D617-4B45-98EC-E3A87F892E42}" type="presOf" srcId="{56498B3B-7FFD-447D-A892-09A07C5E57AF}" destId="{3713F469-B137-49E4-BA6E-763D5842CA71}" srcOrd="0" destOrd="0" presId="urn:microsoft.com/office/officeart/2005/8/layout/vList2"/>
    <dgm:cxn modelId="{B106DF69-EB52-4DC4-86FB-4FFC5046DA70}" srcId="{9BFF4DCD-76D6-445D-8544-71DE924C80EF}" destId="{56498B3B-7FFD-447D-A892-09A07C5E57AF}" srcOrd="2" destOrd="0" parTransId="{87E54E2A-44B2-4E3E-AD7F-A612E5DB51F0}" sibTransId="{6D64E094-FE95-46C3-85E2-EFCDE21D958C}"/>
    <dgm:cxn modelId="{0702E350-71D5-454A-BF98-0FCB9235CA0B}" srcId="{9BFF4DCD-76D6-445D-8544-71DE924C80EF}" destId="{5B0835DB-FC7C-4131-AC4E-6EDF88F5C8FA}" srcOrd="5" destOrd="0" parTransId="{C049074F-6DC0-4817-87E2-37E5621241CC}" sibTransId="{4A344A7C-066E-4CC8-A7B5-7CD9A9E4520B}"/>
    <dgm:cxn modelId="{340E5D51-F0F2-420F-B4F2-AD17EE896EC4}" srcId="{9BFF4DCD-76D6-445D-8544-71DE924C80EF}" destId="{F0F25117-662B-4425-BB3D-F1F7186D2FC4}" srcOrd="3" destOrd="0" parTransId="{48CEB41A-BD4F-4846-BB3E-75E96108AE51}" sibTransId="{A4A38B3B-04B1-4FC8-AABF-0146389B729D}"/>
    <dgm:cxn modelId="{95410279-3D24-4695-823E-3C64010E23D1}" type="presOf" srcId="{8AA82245-8E55-438C-8B2B-41358366FBB0}" destId="{7D2A9463-975E-4509-A47B-56D094D57EB9}" srcOrd="0" destOrd="0" presId="urn:microsoft.com/office/officeart/2005/8/layout/vList2"/>
    <dgm:cxn modelId="{6D9FB4CE-7991-4C1B-8777-920272309A39}" type="presOf" srcId="{5B0835DB-FC7C-4131-AC4E-6EDF88F5C8FA}" destId="{558F2D09-75DA-4020-968D-E71FA6D82E2A}" srcOrd="0" destOrd="0" presId="urn:microsoft.com/office/officeart/2005/8/layout/vList2"/>
    <dgm:cxn modelId="{50F881E1-3810-40DC-9AD4-767F1BF14C84}" type="presOf" srcId="{9BFF4DCD-76D6-445D-8544-71DE924C80EF}" destId="{56825003-B7A8-465E-9A4A-D74C98EDD895}" srcOrd="0" destOrd="0" presId="urn:microsoft.com/office/officeart/2005/8/layout/vList2"/>
    <dgm:cxn modelId="{849CF8F9-275C-4CD1-A7C6-34F7AC8CB147}" type="presOf" srcId="{67314D06-4565-4FD8-8AEA-FA0871F260E0}" destId="{68A4E11F-AB42-4ECF-BF4D-9958190DB33A}" srcOrd="0" destOrd="0" presId="urn:microsoft.com/office/officeart/2005/8/layout/vList2"/>
    <dgm:cxn modelId="{9A719467-995D-4AA0-BB72-754C617C1792}" type="presParOf" srcId="{56825003-B7A8-465E-9A4A-D74C98EDD895}" destId="{7D2A9463-975E-4509-A47B-56D094D57EB9}" srcOrd="0" destOrd="0" presId="urn:microsoft.com/office/officeart/2005/8/layout/vList2"/>
    <dgm:cxn modelId="{533589C8-E01D-40FE-A06D-8B6CC963A78A}" type="presParOf" srcId="{56825003-B7A8-465E-9A4A-D74C98EDD895}" destId="{E6749D2A-AD21-4FFC-813A-8DF7EF1F965B}" srcOrd="1" destOrd="0" presId="urn:microsoft.com/office/officeart/2005/8/layout/vList2"/>
    <dgm:cxn modelId="{C93AE156-0FDF-44D1-B367-D4A21939D1D3}" type="presParOf" srcId="{56825003-B7A8-465E-9A4A-D74C98EDD895}" destId="{68A4E11F-AB42-4ECF-BF4D-9958190DB33A}" srcOrd="2" destOrd="0" presId="urn:microsoft.com/office/officeart/2005/8/layout/vList2"/>
    <dgm:cxn modelId="{65EEFBA8-5BFD-4CD3-9CA0-416791BDADAE}" type="presParOf" srcId="{56825003-B7A8-465E-9A4A-D74C98EDD895}" destId="{AE1C1B2A-A649-4760-ADE9-25A14923F75D}" srcOrd="3" destOrd="0" presId="urn:microsoft.com/office/officeart/2005/8/layout/vList2"/>
    <dgm:cxn modelId="{D343432D-9A41-429B-8295-473A602C4289}" type="presParOf" srcId="{56825003-B7A8-465E-9A4A-D74C98EDD895}" destId="{3713F469-B137-49E4-BA6E-763D5842CA71}" srcOrd="4" destOrd="0" presId="urn:microsoft.com/office/officeart/2005/8/layout/vList2"/>
    <dgm:cxn modelId="{DF947839-0E05-4359-866D-CCCA9AF795A4}" type="presParOf" srcId="{56825003-B7A8-465E-9A4A-D74C98EDD895}" destId="{141185B8-ECE2-42A4-8DE9-F7454C5F87D5}" srcOrd="5" destOrd="0" presId="urn:microsoft.com/office/officeart/2005/8/layout/vList2"/>
    <dgm:cxn modelId="{AF25E3C8-4D09-4E71-90DC-3ED0FAD8E54B}" type="presParOf" srcId="{56825003-B7A8-465E-9A4A-D74C98EDD895}" destId="{E3A011B0-7B2D-498D-8A69-7F9A07C89C8F}" srcOrd="6" destOrd="0" presId="urn:microsoft.com/office/officeart/2005/8/layout/vList2"/>
    <dgm:cxn modelId="{4E574B45-F19A-463A-9592-927AA0E621EC}" type="presParOf" srcId="{56825003-B7A8-465E-9A4A-D74C98EDD895}" destId="{899EBADB-6E3F-40CC-80B3-B1D5DBF3216E}" srcOrd="7" destOrd="0" presId="urn:microsoft.com/office/officeart/2005/8/layout/vList2"/>
    <dgm:cxn modelId="{EC642287-9654-4347-922A-D96B3676450F}" type="presParOf" srcId="{56825003-B7A8-465E-9A4A-D74C98EDD895}" destId="{C112140A-99E4-4DB3-9D18-BBA28245B252}" srcOrd="8" destOrd="0" presId="urn:microsoft.com/office/officeart/2005/8/layout/vList2"/>
    <dgm:cxn modelId="{65E6FB3B-D246-479F-9C3E-235C97797A39}" type="presParOf" srcId="{56825003-B7A8-465E-9A4A-D74C98EDD895}" destId="{A2A7F602-7214-4F73-95B6-40B02E08B237}" srcOrd="9" destOrd="0" presId="urn:microsoft.com/office/officeart/2005/8/layout/vList2"/>
    <dgm:cxn modelId="{CEDA5C7A-F81E-42A6-8E47-812D6D94564F}" type="presParOf" srcId="{56825003-B7A8-465E-9A4A-D74C98EDD895}" destId="{558F2D09-75DA-4020-968D-E71FA6D82E2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A9463-975E-4509-A47B-56D094D57EB9}">
      <dsp:nvSpPr>
        <dsp:cNvPr id="0" name=""/>
        <dsp:cNvSpPr/>
      </dsp:nvSpPr>
      <dsp:spPr>
        <a:xfrm>
          <a:off x="0" y="59721"/>
          <a:ext cx="11266556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Black Slacks with a Belt (no Jeans, shorts, capris, or leggings)</a:t>
          </a:r>
        </a:p>
      </dsp:txBody>
      <dsp:txXfrm>
        <a:off x="32784" y="92505"/>
        <a:ext cx="11200988" cy="606012"/>
      </dsp:txXfrm>
    </dsp:sp>
    <dsp:sp modelId="{68A4E11F-AB42-4ECF-BF4D-9958190DB33A}">
      <dsp:nvSpPr>
        <dsp:cNvPr id="0" name=""/>
        <dsp:cNvSpPr/>
      </dsp:nvSpPr>
      <dsp:spPr>
        <a:xfrm>
          <a:off x="0" y="811941"/>
          <a:ext cx="11266556" cy="671580"/>
        </a:xfrm>
        <a:prstGeom prst="roundRect">
          <a:avLst/>
        </a:prstGeom>
        <a:solidFill>
          <a:schemeClr val="accent3">
            <a:hueOff val="1555096"/>
            <a:satOff val="-625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Black Shoes</a:t>
          </a:r>
          <a:endParaRPr lang="en-US" sz="2800" kern="1200" dirty="0"/>
        </a:p>
      </dsp:txBody>
      <dsp:txXfrm>
        <a:off x="32784" y="844725"/>
        <a:ext cx="11200988" cy="606012"/>
      </dsp:txXfrm>
    </dsp:sp>
    <dsp:sp modelId="{3713F469-B137-49E4-BA6E-763D5842CA71}">
      <dsp:nvSpPr>
        <dsp:cNvPr id="0" name=""/>
        <dsp:cNvSpPr/>
      </dsp:nvSpPr>
      <dsp:spPr>
        <a:xfrm>
          <a:off x="0" y="1564161"/>
          <a:ext cx="11266556" cy="671580"/>
        </a:xfrm>
        <a:prstGeom prst="roundRect">
          <a:avLst/>
        </a:prstGeom>
        <a:solidFill>
          <a:schemeClr val="accent3">
            <a:hueOff val="3110192"/>
            <a:satOff val="-1250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Black Socks</a:t>
          </a:r>
          <a:endParaRPr lang="en-US" sz="2800" kern="1200" dirty="0"/>
        </a:p>
      </dsp:txBody>
      <dsp:txXfrm>
        <a:off x="32784" y="1596945"/>
        <a:ext cx="11200988" cy="606012"/>
      </dsp:txXfrm>
    </dsp:sp>
    <dsp:sp modelId="{E3A011B0-7B2D-498D-8A69-7F9A07C89C8F}">
      <dsp:nvSpPr>
        <dsp:cNvPr id="0" name=""/>
        <dsp:cNvSpPr/>
      </dsp:nvSpPr>
      <dsp:spPr>
        <a:xfrm>
          <a:off x="0" y="2316381"/>
          <a:ext cx="11266556" cy="671580"/>
        </a:xfrm>
        <a:prstGeom prst="roundRect">
          <a:avLst/>
        </a:prstGeom>
        <a:solidFill>
          <a:schemeClr val="accent3">
            <a:hueOff val="4665288"/>
            <a:satOff val="-18762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Green Polo Shirt</a:t>
          </a:r>
          <a:endParaRPr lang="en-US" sz="2800" kern="1200" dirty="0"/>
        </a:p>
      </dsp:txBody>
      <dsp:txXfrm>
        <a:off x="32784" y="2349165"/>
        <a:ext cx="11200988" cy="606012"/>
      </dsp:txXfrm>
    </dsp:sp>
    <dsp:sp modelId="{C112140A-99E4-4DB3-9D18-BBA28245B252}">
      <dsp:nvSpPr>
        <dsp:cNvPr id="0" name=""/>
        <dsp:cNvSpPr/>
      </dsp:nvSpPr>
      <dsp:spPr>
        <a:xfrm>
          <a:off x="0" y="3068601"/>
          <a:ext cx="11266556" cy="671580"/>
        </a:xfrm>
        <a:prstGeom prst="roundRect">
          <a:avLst/>
        </a:prstGeom>
        <a:solidFill>
          <a:schemeClr val="accent3">
            <a:hueOff val="6220384"/>
            <a:satOff val="-25016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Your Name Tag</a:t>
          </a:r>
        </a:p>
      </dsp:txBody>
      <dsp:txXfrm>
        <a:off x="32784" y="3101385"/>
        <a:ext cx="11200988" cy="606012"/>
      </dsp:txXfrm>
    </dsp:sp>
    <dsp:sp modelId="{558F2D09-75DA-4020-968D-E71FA6D82E2A}">
      <dsp:nvSpPr>
        <dsp:cNvPr id="0" name=""/>
        <dsp:cNvSpPr/>
      </dsp:nvSpPr>
      <dsp:spPr>
        <a:xfrm>
          <a:off x="0" y="3820821"/>
          <a:ext cx="11266556" cy="671580"/>
        </a:xfrm>
        <a:prstGeom prst="roundRect">
          <a:avLst/>
        </a:prstGeom>
        <a:solidFill>
          <a:schemeClr val="accent3">
            <a:hueOff val="7775480"/>
            <a:satOff val="-3127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Appropriate Cap and Apron For Departments (Produce, Bakery, Meat, Deli)</a:t>
          </a:r>
        </a:p>
      </dsp:txBody>
      <dsp:txXfrm>
        <a:off x="32784" y="3853605"/>
        <a:ext cx="11200988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0.81238</cdr:x>
      <cdr:y>0.06215</cdr:y>
    </cdr:from>
    <cdr:to>
      <cdr:x>0.88744</cdr:x>
      <cdr:y>0.95379</cdr:y>
    </cdr:to>
    <cdr:sp macro="" textlink="">
      <cdr:nvSpPr>
        <cdr:cNvPr id="2" name="Text Placeholder 2"/>
        <cdr:cNvSpPr>
          <a:spLocks xmlns:a="http://schemas.openxmlformats.org/drawingml/2006/main" noGrp="1"/>
        </cdr:cNvSpPr>
      </cdr:nvSpPr>
      <cdr:spPr>
        <a:xfrm xmlns:a="http://schemas.openxmlformats.org/drawingml/2006/main" rot="5400000">
          <a:off x="6762450" y="3350936"/>
          <a:ext cx="6664327" cy="891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0" indent="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  <a:defRPr sz="24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2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8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6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6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6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6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6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6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b="1" dirty="0">
              <a:solidFill>
                <a:srgbClr val="92D050"/>
              </a:solidFill>
            </a:rPr>
            <a:t>Date Updated: Friday, March 31, 2017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7D18E-1944-4AD5-92DC-D0D5F23CD79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7B940-170E-42F6-93FA-279FC31D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4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0EB-4B27-4ADE-8CEB-AE44520C30D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943E-97FA-47DC-976D-EAAACF1F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7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0EB-4B27-4ADE-8CEB-AE44520C30D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943E-97FA-47DC-976D-EAAACF1F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0EB-4B27-4ADE-8CEB-AE44520C30D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943E-97FA-47DC-976D-EAAACF1F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1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0EB-4B27-4ADE-8CEB-AE44520C30D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943E-97FA-47DC-976D-EAAACF1F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0EB-4B27-4ADE-8CEB-AE44520C30D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943E-97FA-47DC-976D-EAAACF1F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7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0EB-4B27-4ADE-8CEB-AE44520C30D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943E-97FA-47DC-976D-EAAACF1F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0EB-4B27-4ADE-8CEB-AE44520C30D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943E-97FA-47DC-976D-EAAACF1F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6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0EB-4B27-4ADE-8CEB-AE44520C30D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943E-97FA-47DC-976D-EAAACF1F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3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0EB-4B27-4ADE-8CEB-AE44520C30D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943E-97FA-47DC-976D-EAAACF1F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9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0EB-4B27-4ADE-8CEB-AE44520C30D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943E-97FA-47DC-976D-EAAACF1F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7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0EB-4B27-4ADE-8CEB-AE44520C30D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943E-97FA-47DC-976D-EAAACF1F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8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E90EB-4B27-4ADE-8CEB-AE44520C30D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6943E-97FA-47DC-976D-EAAACF1F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9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3ICpkXzqeqq1XackMoabqA&amp;r=0&amp;pid=OfficeInsert"/><Relationship Id="rId2" Type="http://schemas.openxmlformats.org/officeDocument/2006/relationships/image" Target="../media/image1.png&amp;ehk=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&amp;ehk=YTY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3ICpkXzqeqq1XackMoabqA&amp;r=0&amp;pid=OfficeInsert"/><Relationship Id="rId2" Type="http://schemas.openxmlformats.org/officeDocument/2006/relationships/image" Target="../media/image14.gif&amp;ehk=WlPlM6EUMI4o3k0JBjm2bA&amp;r=0&amp;pid=OfficeInsert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&amp;ehk=YTY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3ICpkXzqeqq1XackMoabqA&amp;r=0&amp;pid=OfficeInsert"/><Relationship Id="rId2" Type="http://schemas.openxmlformats.org/officeDocument/2006/relationships/image" Target="../media/image15.png&amp;ehk=PxWE6LxR9tAZ9WHyBN7I0Q&amp;r=0&amp;pid=OfficeInsert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&amp;ehk=YTY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3ICpkXzqeqq1XackMoabqA&amp;r=0&amp;pid=OfficeInsert"/><Relationship Id="rId2" Type="http://schemas.openxmlformats.org/officeDocument/2006/relationships/image" Target="../media/image16.jpg&amp;ehk=KBwYUmww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&amp;ehk=YTY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&amp;ehk=V0W6rrJDO40NRdm7CQWo2Q&amp;pid=OfficeInsert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&amp;ehk=EJH52gF5Fqz8IqHUVDZB3Q&amp;r=0&amp;pid=OfficeInsert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&amp;ehk=iElwVEfan6rB8iq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3ICpkXzqeqq1XackMoabqA&amp;r=0&amp;pid=OfficeInsert"/><Relationship Id="rId2" Type="http://schemas.openxmlformats.org/officeDocument/2006/relationships/image" Target="../media/image4.png&amp;ehk=NH8eF0NJZJgm8j0k2QimqQ&amp;r=0&amp;pid=OfficeInsert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&amp;ehk=YTY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3ICpkXzqeqq1XackMoabqA&amp;r=0&amp;pid=OfficeInsert"/><Relationship Id="rId2" Type="http://schemas.openxmlformats.org/officeDocument/2006/relationships/image" Target="../media/image5.gif&amp;ehk=75Hwwxp2Ossmz9sfEyLKvw&amp;r=0&amp;pid=OfficeInsert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&amp;ehk=YTY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&amp;ehk=YTY"/><Relationship Id="rId2" Type="http://schemas.openxmlformats.org/officeDocument/2006/relationships/image" Target="../media/image6.jpg&amp;ehk=6DAFwwvB73j19Kq1il3RDg&amp;r=0&amp;pid=OfficeInsert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&amp;ehk=Q17sOrvFVUzPgCOq4agE"/><Relationship Id="rId5" Type="http://schemas.openxmlformats.org/officeDocument/2006/relationships/image" Target="../media/image7.png"/><Relationship Id="rId4" Type="http://schemas.openxmlformats.org/officeDocument/2006/relationships/image" Target="../media/image2.jpg&amp;ehk=3ICpkXzqeqq1XackMoabqA&amp;r=0&amp;pid=OfficeInser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&amp;ehk=YTY"/><Relationship Id="rId2" Type="http://schemas.openxmlformats.org/officeDocument/2006/relationships/image" Target="../media/image9.jpg&amp;ehk=147K4ARj9REitCYdIqtHKg&amp;r=0&amp;pid=OfficeInsert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&amp;ehk=3ICpkXzqeqq1XackMoabqA&amp;r=0&amp;pid=OfficeInser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&amp;ehk=YTY"/><Relationship Id="rId2" Type="http://schemas.openxmlformats.org/officeDocument/2006/relationships/image" Target="../media/image10.gif&amp;ehk=oQ3A1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&amp;ehk=3ICpkXzqeqq1XackMoabqA&amp;r=0&amp;pid=OfficeInser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3ICpkXzqeqq1XackMoabqA&amp;r=0&amp;pid=OfficeInsert"/><Relationship Id="rId2" Type="http://schemas.openxmlformats.org/officeDocument/2006/relationships/image" Target="../media/image11.gif&amp;ehk=frUpJz8MgG3GPBm2Siy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&amp;ehk=YTY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3ICpkXzqeqq1XackMoabqA&amp;r=0&amp;pid=OfficeInsert"/><Relationship Id="rId2" Type="http://schemas.openxmlformats.org/officeDocument/2006/relationships/image" Target="../media/image12.jpg&amp;ehk=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&amp;ehk=YTY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3ICpkXzqeqq1XackMoabqA&amp;r=0&amp;pid=OfficeInsert"/><Relationship Id="rId2" Type="http://schemas.openxmlformats.org/officeDocument/2006/relationships/image" Target="../media/image13.jpg&amp;ehk=q05YdvdWHGaaAIX6xgkxcg&amp;r=0&amp;pid=OfficeInsert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&amp;ehk=YTY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643380"/>
              </p:ext>
            </p:extLst>
          </p:nvPr>
        </p:nvGraphicFramePr>
        <p:xfrm>
          <a:off x="0" y="-1"/>
          <a:ext cx="12191998" cy="683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109342689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05648851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86325580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3186298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3313555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3458297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191643356"/>
                    </a:ext>
                  </a:extLst>
                </a:gridCol>
              </a:tblGrid>
              <a:tr h="749808">
                <a:tc gridSpan="7">
                  <a:txBody>
                    <a:bodyPr/>
                    <a:lstStyle/>
                    <a:p>
                      <a:pPr algn="ctr"/>
                      <a:r>
                        <a:rPr lang="en-US" sz="4000" b="1" cap="none" spc="0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JANUARY 2018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967236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5953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Roberta Moore</a:t>
                      </a:r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Patrick Fischer</a:t>
                      </a:r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Matthew </a:t>
                      </a:r>
                      <a:r>
                        <a:rPr lang="en-US" sz="14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Norberg</a:t>
                      </a:r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14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Lan </a:t>
                      </a:r>
                      <a:r>
                        <a:rPr lang="en-US" sz="14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Utsey</a:t>
                      </a:r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8989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18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19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09567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23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24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25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26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28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5090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29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31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33493"/>
                  </a:ext>
                </a:extLst>
              </a:tr>
            </a:tbl>
          </a:graphicData>
        </a:graphic>
      </p:graphicFrame>
      <p:pic>
        <p:nvPicPr>
          <p:cNvPr id="20" name="Picture 19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9" y="2450313"/>
            <a:ext cx="241746" cy="338328"/>
          </a:xfrm>
          <a:prstGeom prst="rect">
            <a:avLst/>
          </a:prstGeom>
        </p:spPr>
      </p:pic>
      <p:sp>
        <p:nvSpPr>
          <p:cNvPr id="17" name="Rectangle 16" descr="Von Pappe II: Happy &lt;strong&gt;Birthday&lt;/strong&gt;, Trudie!"/>
          <p:cNvSpPr/>
          <p:nvPr/>
        </p:nvSpPr>
        <p:spPr>
          <a:xfrm>
            <a:off x="9631017" y="129945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640" y="2450313"/>
            <a:ext cx="241746" cy="338328"/>
          </a:xfrm>
          <a:prstGeom prst="rect">
            <a:avLst/>
          </a:prstGeom>
        </p:spPr>
      </p:pic>
      <p:pic>
        <p:nvPicPr>
          <p:cNvPr id="7" name="Picture 6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257" y="2450313"/>
            <a:ext cx="241746" cy="338328"/>
          </a:xfrm>
          <a:prstGeom prst="rect">
            <a:avLst/>
          </a:prstGeom>
        </p:spPr>
      </p:pic>
      <p:pic>
        <p:nvPicPr>
          <p:cNvPr id="8" name="Picture 7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36" y="2450313"/>
            <a:ext cx="241746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9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431109"/>
              </p:ext>
            </p:extLst>
          </p:nvPr>
        </p:nvGraphicFramePr>
        <p:xfrm>
          <a:off x="0" y="-1"/>
          <a:ext cx="12191998" cy="683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109342689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05648851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86325580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3186298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3313555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3458297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191643356"/>
                    </a:ext>
                  </a:extLst>
                </a:gridCol>
              </a:tblGrid>
              <a:tr h="749808">
                <a:tc gridSpan="7">
                  <a:txBody>
                    <a:bodyPr/>
                    <a:lstStyle/>
                    <a:p>
                      <a:pPr algn="ctr"/>
                      <a:r>
                        <a:rPr lang="en-US" sz="4000" b="1" cap="none" spc="0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OCTOBER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967236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5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6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7</a:t>
                      </a:r>
                      <a:endParaRPr lang="en-US" sz="1400" b="1" dirty="0">
                        <a:ln w="3175">
                          <a:solidFill>
                            <a:srgbClr val="FFC000"/>
                          </a:solidFill>
                        </a:ln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C000"/>
                          </a:solidFill>
                        </a:ln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3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Jeanette Chatman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5953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8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9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10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11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12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13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14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8989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15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16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17</a:t>
                      </a:r>
                      <a:endParaRPr lang="en-US" sz="1400" b="1" dirty="0">
                        <a:ln w="3175">
                          <a:solidFill>
                            <a:srgbClr val="FFC000"/>
                          </a:solidFill>
                        </a:ln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18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19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21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09567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22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23</a:t>
                      </a:r>
                      <a:endParaRPr lang="en-US" sz="1400" b="1" dirty="0">
                        <a:ln w="3175">
                          <a:solidFill>
                            <a:srgbClr val="FFC000"/>
                          </a:solidFill>
                        </a:ln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n w="3175">
                          <a:solidFill>
                            <a:srgbClr val="FFC000"/>
                          </a:solidFill>
                        </a:ln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Magdalena Calderon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24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25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26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27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28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5090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29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30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C000"/>
                            </a:solidFill>
                          </a:ln>
                          <a:solidFill>
                            <a:schemeClr val="accent2"/>
                          </a:solidFill>
                          <a:effectLst/>
                        </a:rPr>
                        <a:t>31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n w="3175">
                          <a:solidFill>
                            <a:srgbClr val="FFC000"/>
                          </a:solidFill>
                        </a:ln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FFC000"/>
                          </a:solidFill>
                        </a:ln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n w="3175">
                          <a:solidFill>
                            <a:srgbClr val="FFC000"/>
                          </a:solidFill>
                        </a:ln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FFC000"/>
                          </a:solidFill>
                        </a:ln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33493"/>
                  </a:ext>
                </a:extLst>
              </a:tr>
            </a:tbl>
          </a:graphicData>
        </a:graphic>
      </p:graphicFrame>
      <p:pic>
        <p:nvPicPr>
          <p:cNvPr id="20" name="Picture 19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389" y="1224798"/>
            <a:ext cx="241746" cy="338328"/>
          </a:xfrm>
          <a:prstGeom prst="rect">
            <a:avLst/>
          </a:prstGeom>
        </p:spPr>
      </p:pic>
      <p:sp>
        <p:nvSpPr>
          <p:cNvPr id="17" name="Rectangle 16" descr="Von Pappe II: Happy &lt;strong&gt;Birthday&lt;/strong&gt;, Trudie!"/>
          <p:cNvSpPr/>
          <p:nvPr/>
        </p:nvSpPr>
        <p:spPr>
          <a:xfrm>
            <a:off x="9631017" y="129945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90" y="4872237"/>
            <a:ext cx="241746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1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513913"/>
              </p:ext>
            </p:extLst>
          </p:nvPr>
        </p:nvGraphicFramePr>
        <p:xfrm>
          <a:off x="0" y="-1"/>
          <a:ext cx="12191998" cy="683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109342689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05648851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86325580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3186298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3313555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3458297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191643356"/>
                    </a:ext>
                  </a:extLst>
                </a:gridCol>
              </a:tblGrid>
              <a:tr h="749808">
                <a:tc gridSpan="7">
                  <a:txBody>
                    <a:bodyPr/>
                    <a:lstStyle/>
                    <a:p>
                      <a:pPr algn="ctr"/>
                      <a:r>
                        <a:rPr lang="en-US" sz="4000" b="1" cap="none" spc="0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NOVEMBER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967236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Carol </a:t>
                      </a:r>
                      <a:r>
                        <a:rPr lang="en-US" sz="1400" b="1" dirty="0" err="1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Zalewski</a:t>
                      </a:r>
                      <a:endParaRPr lang="en-US" sz="18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20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5953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Justina Medina</a:t>
                      </a:r>
                      <a:endParaRPr lang="en-US" sz="18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Isaiah </a:t>
                      </a:r>
                      <a:r>
                        <a:rPr lang="en-US" sz="1400" b="1" dirty="0" err="1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Baisden</a:t>
                      </a:r>
                      <a:endParaRPr lang="en-US" sz="18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8989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Judy </a:t>
                      </a:r>
                      <a:r>
                        <a:rPr lang="en-US" sz="1400" b="1" dirty="0" err="1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Sweetman</a:t>
                      </a:r>
                      <a:endParaRPr lang="en-US" sz="18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Donna Biba</a:t>
                      </a:r>
                      <a:endParaRPr lang="en-US" sz="18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 err="1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Shiela</a:t>
                      </a:r>
                      <a:r>
                        <a:rPr lang="en-US" sz="14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Hernandez</a:t>
                      </a:r>
                      <a:endParaRPr lang="en-US" sz="12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17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18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 err="1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Indasia</a:t>
                      </a:r>
                      <a:r>
                        <a:rPr lang="en-US" sz="14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Shareef</a:t>
                      </a:r>
                      <a:endParaRPr lang="en-US" sz="18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09567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21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22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Jon Glazer</a:t>
                      </a:r>
                      <a:endParaRPr lang="en-US" sz="18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26</a:t>
                      </a:r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James </a:t>
                      </a:r>
                      <a:r>
                        <a:rPr lang="en-US" sz="1400" b="1" dirty="0" err="1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Stolowski</a:t>
                      </a:r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Bessie Hughes</a:t>
                      </a:r>
                      <a:endParaRPr lang="en-US" sz="18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5090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27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28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29</a:t>
                      </a:r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30</a:t>
                      </a:r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Cindy Calderon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33493"/>
                  </a:ext>
                </a:extLst>
              </a:tr>
            </a:tbl>
          </a:graphicData>
        </a:graphic>
      </p:graphicFrame>
      <p:pic>
        <p:nvPicPr>
          <p:cNvPr id="20" name="Picture 19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87" y="1269006"/>
            <a:ext cx="241746" cy="338328"/>
          </a:xfrm>
          <a:prstGeom prst="rect">
            <a:avLst/>
          </a:prstGeom>
        </p:spPr>
      </p:pic>
      <p:sp>
        <p:nvSpPr>
          <p:cNvPr id="17" name="Rectangle 16" descr="Von Pappe II: Happy &lt;strong&gt;Birthday&lt;/strong&gt;, Trudie!"/>
          <p:cNvSpPr/>
          <p:nvPr/>
        </p:nvSpPr>
        <p:spPr>
          <a:xfrm>
            <a:off x="9631017" y="129945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25" y="3659353"/>
            <a:ext cx="241746" cy="338328"/>
          </a:xfrm>
          <a:prstGeom prst="rect">
            <a:avLst/>
          </a:prstGeom>
        </p:spPr>
      </p:pic>
      <p:pic>
        <p:nvPicPr>
          <p:cNvPr id="7" name="Picture 6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028" y="3659353"/>
            <a:ext cx="241746" cy="338328"/>
          </a:xfrm>
          <a:prstGeom prst="rect">
            <a:avLst/>
          </a:prstGeom>
        </p:spPr>
      </p:pic>
      <p:pic>
        <p:nvPicPr>
          <p:cNvPr id="8" name="Picture 7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87" y="3688956"/>
            <a:ext cx="241746" cy="338328"/>
          </a:xfrm>
          <a:prstGeom prst="rect">
            <a:avLst/>
          </a:prstGeom>
        </p:spPr>
      </p:pic>
      <p:pic>
        <p:nvPicPr>
          <p:cNvPr id="9" name="Picture 8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88" y="4875913"/>
            <a:ext cx="241746" cy="338328"/>
          </a:xfrm>
          <a:prstGeom prst="rect">
            <a:avLst/>
          </a:prstGeom>
        </p:spPr>
      </p:pic>
      <p:pic>
        <p:nvPicPr>
          <p:cNvPr id="10" name="Picture 9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028" y="4979461"/>
            <a:ext cx="241746" cy="338328"/>
          </a:xfrm>
          <a:prstGeom prst="rect">
            <a:avLst/>
          </a:prstGeom>
        </p:spPr>
      </p:pic>
      <p:pic>
        <p:nvPicPr>
          <p:cNvPr id="11" name="Picture 10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88" y="2437956"/>
            <a:ext cx="241746" cy="338328"/>
          </a:xfrm>
          <a:prstGeom prst="rect">
            <a:avLst/>
          </a:prstGeom>
        </p:spPr>
      </p:pic>
      <p:pic>
        <p:nvPicPr>
          <p:cNvPr id="12" name="Picture 11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91" y="3659353"/>
            <a:ext cx="241746" cy="338328"/>
          </a:xfrm>
          <a:prstGeom prst="rect">
            <a:avLst/>
          </a:prstGeom>
        </p:spPr>
      </p:pic>
      <p:pic>
        <p:nvPicPr>
          <p:cNvPr id="13" name="Picture 12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87" y="6084192"/>
            <a:ext cx="241746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6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899254"/>
              </p:ext>
            </p:extLst>
          </p:nvPr>
        </p:nvGraphicFramePr>
        <p:xfrm>
          <a:off x="0" y="-1"/>
          <a:ext cx="12191998" cy="683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109342689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05648851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86325580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3186298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3313555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3458297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191643356"/>
                    </a:ext>
                  </a:extLst>
                </a:gridCol>
              </a:tblGrid>
              <a:tr h="749808">
                <a:tc gridSpan="7">
                  <a:txBody>
                    <a:bodyPr/>
                    <a:lstStyle/>
                    <a:p>
                      <a:pPr algn="ctr"/>
                      <a:r>
                        <a:rPr lang="en-US" sz="4000" b="1" cap="none" spc="0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967236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5953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3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Sarah </a:t>
                      </a:r>
                      <a:r>
                        <a:rPr lang="en-US" sz="1300" b="1" dirty="0" err="1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Zawikowski</a:t>
                      </a:r>
                      <a:endParaRPr lang="en-US" sz="13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8989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Bobby Watson</a:t>
                      </a: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Rodolfo Calderon</a:t>
                      </a:r>
                      <a:endParaRPr lang="en-US" sz="18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09567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5090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33493"/>
                  </a:ext>
                </a:extLst>
              </a:tr>
            </a:tbl>
          </a:graphicData>
        </a:graphic>
      </p:graphicFrame>
      <p:pic>
        <p:nvPicPr>
          <p:cNvPr id="20" name="Picture 19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80" y="2429993"/>
            <a:ext cx="241746" cy="338328"/>
          </a:xfrm>
          <a:prstGeom prst="rect">
            <a:avLst/>
          </a:prstGeom>
        </p:spPr>
      </p:pic>
      <p:sp>
        <p:nvSpPr>
          <p:cNvPr id="17" name="Rectangle 16" descr="Von Pappe II: Happy &lt;strong&gt;Birthday&lt;/strong&gt;, Trudie!"/>
          <p:cNvSpPr/>
          <p:nvPr/>
        </p:nvSpPr>
        <p:spPr>
          <a:xfrm>
            <a:off x="9631017" y="129945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27" y="3742317"/>
            <a:ext cx="241746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7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froze over upon seeing deer eat my &lt;strong&gt;tulips&lt;/strong&gt; www sweetclipart 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" y="2238078"/>
            <a:ext cx="5038579" cy="3725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418" y="27657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3839" y="2765704"/>
            <a:ext cx="4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1</a:t>
            </a:r>
            <a:r>
              <a:rPr lang="en-US" baseline="30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ST</a:t>
            </a:r>
            <a:endParaRPr lang="en-US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6632" y="2765704"/>
            <a:ext cx="33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T</a:t>
            </a:r>
          </a:p>
        </p:txBody>
      </p:sp>
      <p:sp>
        <p:nvSpPr>
          <p:cNvPr id="9" name="Cloud 8"/>
          <p:cNvSpPr/>
          <p:nvPr/>
        </p:nvSpPr>
        <p:spPr>
          <a:xfrm>
            <a:off x="636104" y="266234"/>
            <a:ext cx="5786523" cy="197184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Check out our scores for</a:t>
            </a:r>
          </a:p>
        </p:txBody>
      </p:sp>
      <p:sp>
        <p:nvSpPr>
          <p:cNvPr id="10" name="Speech Bubble: Oval 9"/>
          <p:cNvSpPr/>
          <p:nvPr/>
        </p:nvSpPr>
        <p:spPr>
          <a:xfrm>
            <a:off x="7365457" y="445139"/>
            <a:ext cx="4692770" cy="259655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Look what our customers are saying about their shopping experience!</a:t>
            </a:r>
          </a:p>
        </p:txBody>
      </p:sp>
      <p:pic>
        <p:nvPicPr>
          <p:cNvPr id="8" name="Picture 7" descr="... froze over upon seeing deer eat my &lt;strong&gt;tulips&lt;/strong&gt; www sweetclipart com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66814"/>
          <a:stretch/>
        </p:blipFill>
        <p:spPr>
          <a:xfrm>
            <a:off x="5496340" y="2238078"/>
            <a:ext cx="1590260" cy="37253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32163" y="275997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37552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29554" y="2245360"/>
            <a:ext cx="6775486" cy="4031297"/>
            <a:chOff x="295874" y="2286000"/>
            <a:chExt cx="6775486" cy="4031297"/>
          </a:xfrm>
        </p:grpSpPr>
        <p:pic>
          <p:nvPicPr>
            <p:cNvPr id="2" name="Picture 1" descr="Little &lt;strong&gt;Snowmen&lt;/strong&gt; on Vime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" t="27560" r="18538" b="1432"/>
            <a:stretch/>
          </p:blipFill>
          <p:spPr>
            <a:xfrm>
              <a:off x="295874" y="2286000"/>
              <a:ext cx="6775486" cy="40312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218018" y="527522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rgbClr val="00B0F0"/>
                  </a:solidFill>
                </a:rPr>
                <a:t>C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28922" y="5366664"/>
              <a:ext cx="446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rgbClr val="00B0F0"/>
                  </a:solidFill>
                </a:rPr>
                <a:t>1</a:t>
              </a:r>
              <a:r>
                <a:rPr lang="en-US" baseline="30000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rgbClr val="00B0F0"/>
                  </a:solidFill>
                </a:rPr>
                <a:t>ST</a:t>
              </a:r>
              <a:endParaRPr lang="en-US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05696" y="5291999"/>
              <a:ext cx="336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rgbClr val="00B0F0"/>
                  </a:solidFill>
                </a:rPr>
                <a:t>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72890" y="5090558"/>
              <a:ext cx="276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rgbClr val="00B0F0"/>
                  </a:solidFill>
                </a:rPr>
                <a:t>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36178" y="1168400"/>
            <a:ext cx="3881518" cy="3881518"/>
            <a:chOff x="7636178" y="1168400"/>
            <a:chExt cx="3881518" cy="3881518"/>
          </a:xfrm>
        </p:grpSpPr>
        <p:pic>
          <p:nvPicPr>
            <p:cNvPr id="10" name="Picture 9" descr="quarta-feira, 21 de dezembro de 20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178" y="1168400"/>
              <a:ext cx="3881518" cy="388151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462271" y="2924493"/>
              <a:ext cx="24607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Check out our scores for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81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ternal image &lt;strong&gt;no&lt;/strong&gt;+&lt;strong&gt;gum&lt;/strong&gt;+&lt;strong&gt;chewing&lt;/strong&gt;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5" y="219523"/>
            <a:ext cx="5657615" cy="4260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505" y="4645138"/>
            <a:ext cx="590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Remember, No chewing gum on the sales floor.</a:t>
            </a:r>
          </a:p>
        </p:txBody>
      </p:sp>
    </p:spTree>
    <p:extLst>
      <p:ext uri="{BB962C8B-B14F-4D97-AF65-F5344CB8AC3E}">
        <p14:creationId xmlns:p14="http://schemas.microsoft.com/office/powerpoint/2010/main" val="1903183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n w="12700" cmpd="sng">
                  <a:solidFill>
                    <a:srgbClr val="00AC4E"/>
                  </a:solidFill>
                  <a:prstDash val="solid"/>
                </a:ln>
                <a:pattFill prst="trellis">
                  <a:fgClr>
                    <a:srgbClr val="92D050"/>
                  </a:fgClr>
                  <a:bgClr>
                    <a:schemeClr val="bg1"/>
                  </a:bgClr>
                </a:pattFill>
              </a:rPr>
              <a:t>Dress Code For Summer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70071925"/>
              </p:ext>
            </p:extLst>
          </p:nvPr>
        </p:nvGraphicFramePr>
        <p:xfrm>
          <a:off x="501374" y="1779103"/>
          <a:ext cx="11266556" cy="4552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58054280"/>
              </p:ext>
            </p:extLst>
          </p:nvPr>
        </p:nvGraphicFramePr>
        <p:xfrm>
          <a:off x="157370" y="-288236"/>
          <a:ext cx="11877261" cy="747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57370" y="188843"/>
            <a:ext cx="1280479" cy="6669157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GOALS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572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82723808"/>
              </p:ext>
            </p:extLst>
          </p:nvPr>
        </p:nvGraphicFramePr>
        <p:xfrm>
          <a:off x="449739" y="-288238"/>
          <a:ext cx="11877261" cy="747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7149"/>
            <a:ext cx="2376292" cy="678345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OUR STATS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4ED9-E987-4859-A08A-E0430DC54E69}" type="datetime1">
              <a:rPr lang="en-US" smtClean="0"/>
              <a:t>4/4/2017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6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79" y="0"/>
            <a:ext cx="10515600" cy="1125745"/>
          </a:xfrm>
        </p:spPr>
        <p:txBody>
          <a:bodyPr>
            <a:noAutofit/>
          </a:bodyPr>
          <a:lstStyle/>
          <a:p>
            <a:r>
              <a:rPr lang="en-US" sz="5400" b="1" dirty="0">
                <a:ln w="12700" cmpd="sng">
                  <a:solidFill>
                    <a:srgbClr val="00AC4E"/>
                  </a:solidFill>
                  <a:prstDash val="solid"/>
                </a:ln>
                <a:pattFill prst="trellis">
                  <a:fgClr>
                    <a:srgbClr val="92D050"/>
                  </a:fgClr>
                  <a:bgClr>
                    <a:schemeClr val="bg1"/>
                  </a:bgClr>
                </a:pattFill>
              </a:rPr>
              <a:t>How Do We Stack Up?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28858268"/>
              </p:ext>
            </p:extLst>
          </p:nvPr>
        </p:nvGraphicFramePr>
        <p:xfrm>
          <a:off x="198782" y="824948"/>
          <a:ext cx="11917017" cy="592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750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68104"/>
              </p:ext>
            </p:extLst>
          </p:nvPr>
        </p:nvGraphicFramePr>
        <p:xfrm>
          <a:off x="0" y="-1"/>
          <a:ext cx="12191998" cy="683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109342689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05648851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86325580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3186298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3313555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3458297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191643356"/>
                    </a:ext>
                  </a:extLst>
                </a:gridCol>
              </a:tblGrid>
              <a:tr h="749808">
                <a:tc gridSpan="7">
                  <a:txBody>
                    <a:bodyPr/>
                    <a:lstStyle/>
                    <a:p>
                      <a:pPr algn="ctr"/>
                      <a:r>
                        <a:rPr lang="en-US" sz="4000" b="1" cap="none" spc="0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FEBRUARY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967236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 err="1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Tamikial</a:t>
                      </a:r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 Green</a:t>
                      </a:r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</a:p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5953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 err="1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Antraun</a:t>
                      </a:r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 Williams</a:t>
                      </a: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Joseph </a:t>
                      </a:r>
                      <a:r>
                        <a:rPr lang="en-US" sz="1400" b="1" dirty="0" err="1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Luzich</a:t>
                      </a:r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Margaret Fenske</a:t>
                      </a:r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 err="1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Tyonna</a:t>
                      </a:r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 Lucas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8989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Andria Miranda</a:t>
                      </a:r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Krystal Williams</a:t>
                      </a:r>
                    </a:p>
                    <a:p>
                      <a:pPr algn="r"/>
                      <a:r>
                        <a:rPr lang="en-US" sz="12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Victoria Magnusson</a:t>
                      </a:r>
                      <a:endParaRPr lang="en-US" sz="16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17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09567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21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22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23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24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25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5090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26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Vernell Smith</a:t>
                      </a:r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27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28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33493"/>
                  </a:ext>
                </a:extLst>
              </a:tr>
            </a:tbl>
          </a:graphicData>
        </a:graphic>
      </p:graphicFrame>
      <p:pic>
        <p:nvPicPr>
          <p:cNvPr id="20" name="Picture 19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680" y="174473"/>
            <a:ext cx="241746" cy="338328"/>
          </a:xfrm>
          <a:prstGeom prst="rect">
            <a:avLst/>
          </a:prstGeom>
        </p:spPr>
      </p:pic>
      <p:sp>
        <p:nvSpPr>
          <p:cNvPr id="17" name="Rectangle 16" descr="Von Pappe II: Happy &lt;strong&gt;Birthday&lt;/strong&gt;, Trudie!"/>
          <p:cNvSpPr/>
          <p:nvPr/>
        </p:nvSpPr>
        <p:spPr>
          <a:xfrm>
            <a:off x="9631017" y="129945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0" y="6057113"/>
            <a:ext cx="241746" cy="338328"/>
          </a:xfrm>
          <a:prstGeom prst="rect">
            <a:avLst/>
          </a:prstGeom>
        </p:spPr>
      </p:pic>
      <p:pic>
        <p:nvPicPr>
          <p:cNvPr id="7" name="Picture 6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60" y="2524455"/>
            <a:ext cx="241746" cy="338328"/>
          </a:xfrm>
          <a:prstGeom prst="rect">
            <a:avLst/>
          </a:prstGeom>
        </p:spPr>
      </p:pic>
      <p:pic>
        <p:nvPicPr>
          <p:cNvPr id="8" name="Picture 7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94" y="3771126"/>
            <a:ext cx="241746" cy="338328"/>
          </a:xfrm>
          <a:prstGeom prst="rect">
            <a:avLst/>
          </a:prstGeom>
        </p:spPr>
      </p:pic>
      <p:pic>
        <p:nvPicPr>
          <p:cNvPr id="9" name="Picture 8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60" y="3639033"/>
            <a:ext cx="241746" cy="338328"/>
          </a:xfrm>
          <a:prstGeom prst="rect">
            <a:avLst/>
          </a:prstGeom>
        </p:spPr>
      </p:pic>
      <p:pic>
        <p:nvPicPr>
          <p:cNvPr id="10" name="Picture 9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52" y="2450159"/>
            <a:ext cx="241746" cy="338328"/>
          </a:xfrm>
          <a:prstGeom prst="rect">
            <a:avLst/>
          </a:prstGeom>
        </p:spPr>
      </p:pic>
      <p:pic>
        <p:nvPicPr>
          <p:cNvPr id="11" name="Picture 10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94" y="1214638"/>
            <a:ext cx="241746" cy="338328"/>
          </a:xfrm>
          <a:prstGeom prst="rect">
            <a:avLst/>
          </a:prstGeom>
        </p:spPr>
      </p:pic>
      <p:pic>
        <p:nvPicPr>
          <p:cNvPr id="12" name="Picture 11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15" y="2450159"/>
            <a:ext cx="241746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31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79" y="0"/>
            <a:ext cx="10515600" cy="1125745"/>
          </a:xfrm>
        </p:spPr>
        <p:txBody>
          <a:bodyPr>
            <a:noAutofit/>
          </a:bodyPr>
          <a:lstStyle/>
          <a:p>
            <a:r>
              <a:rPr lang="en-US" sz="5400" b="1" dirty="0">
                <a:ln w="12700" cmpd="sng">
                  <a:solidFill>
                    <a:srgbClr val="00AC4E"/>
                  </a:solidFill>
                  <a:prstDash val="solid"/>
                </a:ln>
                <a:pattFill prst="trellis">
                  <a:fgClr>
                    <a:srgbClr val="92D050"/>
                  </a:fgClr>
                  <a:bgClr>
                    <a:schemeClr val="bg1"/>
                  </a:bgClr>
                </a:pattFill>
              </a:rPr>
              <a:t>Our stats over the last four weeks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05573610"/>
              </p:ext>
            </p:extLst>
          </p:nvPr>
        </p:nvGraphicFramePr>
        <p:xfrm>
          <a:off x="198782" y="824948"/>
          <a:ext cx="11917017" cy="592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6836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90886"/>
            <a:ext cx="10515600" cy="3479110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en-US" sz="11500" b="1" dirty="0">
                <a:ln w="12700" cmpd="sng">
                  <a:solidFill>
                    <a:srgbClr val="00AC4E"/>
                  </a:solidFill>
                  <a:prstDash val="solid"/>
                </a:ln>
                <a:pattFill prst="trellis">
                  <a:fgClr>
                    <a:srgbClr val="92D050"/>
                  </a:fgClr>
                  <a:bgClr>
                    <a:schemeClr val="bg1"/>
                  </a:bgClr>
                </a:pattFill>
              </a:rPr>
              <a:t>The Big Four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198165"/>
            <a:ext cx="10515600" cy="89148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Date Updated: Friday, March 31, 2017</a:t>
            </a:r>
          </a:p>
        </p:txBody>
      </p:sp>
    </p:spTree>
    <p:extLst>
      <p:ext uri="{BB962C8B-B14F-4D97-AF65-F5344CB8AC3E}">
        <p14:creationId xmlns:p14="http://schemas.microsoft.com/office/powerpoint/2010/main" val="336143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27815"/>
              </p:ext>
            </p:extLst>
          </p:nvPr>
        </p:nvGraphicFramePr>
        <p:xfrm>
          <a:off x="0" y="-1"/>
          <a:ext cx="12191998" cy="683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109342689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05648851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86325580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3186298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3313555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3458297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191643356"/>
                    </a:ext>
                  </a:extLst>
                </a:gridCol>
              </a:tblGrid>
              <a:tr h="749808">
                <a:tc gridSpan="7">
                  <a:txBody>
                    <a:bodyPr/>
                    <a:lstStyle/>
                    <a:p>
                      <a:pPr algn="ctr"/>
                      <a:r>
                        <a:rPr lang="en-US" sz="4000" b="1" cap="none" spc="0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967236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00AC4E"/>
                          </a:solidFill>
                        </a:ln>
                        <a:solidFill>
                          <a:srgbClr val="00AC4E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n w="3175">
                          <a:solidFill>
                            <a:srgbClr val="00AC4E"/>
                          </a:solidFill>
                        </a:ln>
                        <a:solidFill>
                          <a:srgbClr val="00AC4E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00AC4E"/>
                          </a:solidFill>
                        </a:ln>
                        <a:solidFill>
                          <a:srgbClr val="00AC4E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5953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8989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13</a:t>
                      </a:r>
                      <a:endParaRPr lang="en-US" sz="1400" b="1" dirty="0">
                        <a:ln w="3175">
                          <a:solidFill>
                            <a:srgbClr val="00AC4E"/>
                          </a:solidFill>
                        </a:ln>
                        <a:solidFill>
                          <a:srgbClr val="00AC4E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AC4E"/>
                          </a:solidFill>
                        </a:ln>
                        <a:solidFill>
                          <a:srgbClr val="00AC4E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Lana Love</a:t>
                      </a:r>
                      <a:endParaRPr lang="en-US" sz="1800" b="1" dirty="0">
                        <a:ln w="3175">
                          <a:solidFill>
                            <a:srgbClr val="00AC4E"/>
                          </a:solidFill>
                        </a:ln>
                        <a:solidFill>
                          <a:srgbClr val="00AC4E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09567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5090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AC4E"/>
                            </a:solidFill>
                          </a:ln>
                          <a:solidFill>
                            <a:srgbClr val="00AC4E"/>
                          </a:solidFill>
                          <a:effectLst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00AC4E"/>
                          </a:solidFill>
                        </a:ln>
                        <a:solidFill>
                          <a:srgbClr val="00AC4E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33493"/>
                  </a:ext>
                </a:extLst>
              </a:tr>
            </a:tbl>
          </a:graphicData>
        </a:graphic>
      </p:graphicFrame>
      <p:pic>
        <p:nvPicPr>
          <p:cNvPr id="20" name="Picture 19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26" y="3646722"/>
            <a:ext cx="241746" cy="338328"/>
          </a:xfrm>
          <a:prstGeom prst="rect">
            <a:avLst/>
          </a:prstGeom>
        </p:spPr>
      </p:pic>
      <p:sp>
        <p:nvSpPr>
          <p:cNvPr id="17" name="Rectangle 16" descr="Von Pappe II: Happy &lt;strong&gt;Birthday&lt;/strong&gt;, Trudie!"/>
          <p:cNvSpPr/>
          <p:nvPr/>
        </p:nvSpPr>
        <p:spPr>
          <a:xfrm>
            <a:off x="9631017" y="129945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7935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721494"/>
              </p:ext>
            </p:extLst>
          </p:nvPr>
        </p:nvGraphicFramePr>
        <p:xfrm>
          <a:off x="0" y="-1"/>
          <a:ext cx="12191998" cy="6839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109342689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05648851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86325580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3186298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3313555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3458297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191643356"/>
                    </a:ext>
                  </a:extLst>
                </a:gridCol>
              </a:tblGrid>
              <a:tr h="7130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7030A0"/>
                          </a:solidFill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APRIL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967236"/>
                  </a:ext>
                </a:extLst>
              </a:tr>
              <a:tr h="1225296"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Thomas </a:t>
                      </a:r>
                      <a:r>
                        <a:rPr lang="en-US" sz="1400" b="1" dirty="0" err="1">
                          <a:solidFill>
                            <a:srgbClr val="7030A0"/>
                          </a:solidFill>
                        </a:rPr>
                        <a:t>Ehrhardt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5953"/>
                  </a:ext>
                </a:extLst>
              </a:tr>
              <a:tr h="122529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3</a:t>
                      </a: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Ana Ayala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8</a:t>
                      </a:r>
                    </a:p>
                    <a:p>
                      <a:pPr algn="r"/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898960"/>
                  </a:ext>
                </a:extLst>
              </a:tr>
              <a:tr h="122529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Krystal Williams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10</a:t>
                      </a: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William Jackson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r>
                        <a:rPr lang="en-US" sz="1300" b="1" dirty="0" err="1">
                          <a:solidFill>
                            <a:srgbClr val="7030A0"/>
                          </a:solidFill>
                        </a:rPr>
                        <a:t>Shehzaad</a:t>
                      </a:r>
                      <a:r>
                        <a:rPr lang="en-US" sz="1300"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rgbClr val="7030A0"/>
                          </a:solidFill>
                        </a:rPr>
                        <a:t>Bhamia</a:t>
                      </a:r>
                      <a:r>
                        <a:rPr lang="en-US" sz="1300" b="1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13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14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15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Easter Egg Hunt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</a:rPr>
                        <a:t>To Be Announced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Easter Potluck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11-3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09567"/>
                  </a:ext>
                </a:extLst>
              </a:tr>
              <a:tr h="122529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16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17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Danielle Conway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18</a:t>
                      </a:r>
                    </a:p>
                    <a:p>
                      <a:pPr algn="r"/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19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r>
                        <a:rPr lang="en-US" sz="1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Matthew Kraemer</a:t>
                      </a: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Debra </a:t>
                      </a:r>
                      <a:r>
                        <a:rPr lang="en-US" sz="1400" b="1" dirty="0" err="1">
                          <a:solidFill>
                            <a:srgbClr val="7030A0"/>
                          </a:solidFill>
                        </a:rPr>
                        <a:t>Hansing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509060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23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24</a:t>
                      </a: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Michael </a:t>
                      </a:r>
                      <a:r>
                        <a:rPr lang="en-US" sz="1400" b="1" dirty="0" err="1">
                          <a:solidFill>
                            <a:srgbClr val="7030A0"/>
                          </a:solidFill>
                        </a:rPr>
                        <a:t>Cordona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r>
                        <a:rPr lang="en-US" sz="1400" b="1">
                          <a:solidFill>
                            <a:srgbClr val="7030A0"/>
                          </a:solidFill>
                        </a:rPr>
                        <a:t>Jordyn </a:t>
                      </a:r>
                      <a:r>
                        <a:rPr lang="en-US" sz="1400" b="1" dirty="0" err="1">
                          <a:solidFill>
                            <a:srgbClr val="7030A0"/>
                          </a:solidFill>
                        </a:rPr>
                        <a:t>Sukalski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25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Alton Jones</a:t>
                      </a: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26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Justina Medina</a:t>
                      </a: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28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rgbClr val="7030A0"/>
                          </a:solidFill>
                        </a:rPr>
                        <a:t>Niyimbona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7030A0"/>
                          </a:solidFill>
                        </a:rPr>
                        <a:t>Fadhili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endParaRPr lang="en-US" sz="13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29</a:t>
                      </a:r>
                    </a:p>
                    <a:p>
                      <a:pPr algn="r"/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Johnny Pipkins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33493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30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Patricia </a:t>
                      </a:r>
                      <a:r>
                        <a:rPr lang="en-US" sz="1400" b="1" dirty="0" err="1">
                          <a:solidFill>
                            <a:srgbClr val="7030A0"/>
                          </a:solidFill>
                        </a:rPr>
                        <a:t>Felchner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056321"/>
                  </a:ext>
                </a:extLst>
              </a:tr>
            </a:tbl>
          </a:graphicData>
        </a:graphic>
      </p:graphicFrame>
      <p:sp>
        <p:nvSpPr>
          <p:cNvPr id="6" name="Rectangle 5" descr="Von Pappe II: Happy &lt;strong&gt;Birthday&lt;/strong&gt;, Trudie!"/>
          <p:cNvSpPr/>
          <p:nvPr/>
        </p:nvSpPr>
        <p:spPr>
          <a:xfrm>
            <a:off x="8828" y="3985125"/>
            <a:ext cx="427383" cy="427383"/>
          </a:xfrm>
          <a:prstGeom prst="rect">
            <a:avLst/>
          </a:prstGeom>
          <a:blipFill dpi="0" rotWithShape="1">
            <a:blip r:embed="rId3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Von Pappe II: Happy &lt;strong&gt;Birthday&lt;/strong&gt;, Trudie!"/>
          <p:cNvSpPr/>
          <p:nvPr/>
        </p:nvSpPr>
        <p:spPr>
          <a:xfrm>
            <a:off x="1762539" y="3975652"/>
            <a:ext cx="427383" cy="427383"/>
          </a:xfrm>
          <a:prstGeom prst="rect">
            <a:avLst/>
          </a:prstGeom>
          <a:blipFill dpi="0" rotWithShape="1">
            <a:blip r:embed="rId3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Von Pappe II: Happy &lt;strong&gt;Birthday&lt;/strong&gt;, Trudie!"/>
          <p:cNvSpPr/>
          <p:nvPr/>
        </p:nvSpPr>
        <p:spPr>
          <a:xfrm>
            <a:off x="5216265" y="3985125"/>
            <a:ext cx="427383" cy="427383"/>
          </a:xfrm>
          <a:prstGeom prst="rect">
            <a:avLst/>
          </a:prstGeom>
          <a:blipFill dpi="0" rotWithShape="1">
            <a:blip r:embed="rId3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 descr="Von Pappe II: Happy &lt;strong&gt;Birthday&lt;/strong&gt;, Trudie!"/>
          <p:cNvSpPr/>
          <p:nvPr/>
        </p:nvSpPr>
        <p:spPr>
          <a:xfrm>
            <a:off x="5216265" y="5203586"/>
            <a:ext cx="427383" cy="427383"/>
          </a:xfrm>
          <a:prstGeom prst="rect">
            <a:avLst/>
          </a:prstGeom>
          <a:blipFill dpi="0" rotWithShape="1">
            <a:blip r:embed="rId3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 descr="Von Pappe II: Happy &lt;strong&gt;Birthday&lt;/strong&gt;, Trudie!"/>
          <p:cNvSpPr/>
          <p:nvPr/>
        </p:nvSpPr>
        <p:spPr>
          <a:xfrm>
            <a:off x="5225437" y="6395335"/>
            <a:ext cx="427383" cy="427383"/>
          </a:xfrm>
          <a:prstGeom prst="rect">
            <a:avLst/>
          </a:prstGeom>
          <a:blipFill dpi="0" rotWithShape="1">
            <a:blip r:embed="rId3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 descr="Von Pappe II: Happy &lt;strong&gt;Birthday&lt;/strong&gt;, Trudie!"/>
          <p:cNvSpPr/>
          <p:nvPr/>
        </p:nvSpPr>
        <p:spPr>
          <a:xfrm>
            <a:off x="3625361" y="6412108"/>
            <a:ext cx="427383" cy="427383"/>
          </a:xfrm>
          <a:prstGeom prst="rect">
            <a:avLst/>
          </a:prstGeom>
          <a:blipFill dpi="0" rotWithShape="1">
            <a:blip r:embed="rId3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14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99" y="4839987"/>
            <a:ext cx="241746" cy="338328"/>
          </a:xfrm>
          <a:prstGeom prst="rect">
            <a:avLst/>
          </a:prstGeom>
        </p:spPr>
      </p:pic>
      <p:pic>
        <p:nvPicPr>
          <p:cNvPr id="18" name="Picture 17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235" y="1160829"/>
            <a:ext cx="241746" cy="338328"/>
          </a:xfrm>
          <a:prstGeom prst="rect">
            <a:avLst/>
          </a:prstGeom>
        </p:spPr>
      </p:pic>
      <p:pic>
        <p:nvPicPr>
          <p:cNvPr id="19" name="Picture 18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994" y="6092655"/>
            <a:ext cx="241746" cy="338328"/>
          </a:xfrm>
          <a:prstGeom prst="rect">
            <a:avLst/>
          </a:prstGeom>
        </p:spPr>
      </p:pic>
      <p:pic>
        <p:nvPicPr>
          <p:cNvPr id="20" name="Picture 19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95" y="2389862"/>
            <a:ext cx="241746" cy="338328"/>
          </a:xfrm>
          <a:prstGeom prst="rect">
            <a:avLst/>
          </a:prstGeom>
        </p:spPr>
      </p:pic>
      <p:pic>
        <p:nvPicPr>
          <p:cNvPr id="21" name="Picture 20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87" y="4882245"/>
            <a:ext cx="241746" cy="338328"/>
          </a:xfrm>
          <a:prstGeom prst="rect">
            <a:avLst/>
          </a:prstGeom>
        </p:spPr>
      </p:pic>
      <p:pic>
        <p:nvPicPr>
          <p:cNvPr id="22" name="Picture 21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61" y="6092655"/>
            <a:ext cx="241746" cy="338328"/>
          </a:xfrm>
          <a:prstGeom prst="rect">
            <a:avLst/>
          </a:prstGeom>
        </p:spPr>
      </p:pic>
      <p:pic>
        <p:nvPicPr>
          <p:cNvPr id="23" name="Picture 22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4" y="6454580"/>
            <a:ext cx="241746" cy="338328"/>
          </a:xfrm>
          <a:prstGeom prst="rect">
            <a:avLst/>
          </a:prstGeom>
        </p:spPr>
      </p:pic>
      <p:pic>
        <p:nvPicPr>
          <p:cNvPr id="24" name="Picture 23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578" y="6092655"/>
            <a:ext cx="241746" cy="338328"/>
          </a:xfrm>
          <a:prstGeom prst="rect">
            <a:avLst/>
          </a:prstGeom>
        </p:spPr>
      </p:pic>
      <p:pic>
        <p:nvPicPr>
          <p:cNvPr id="3" name="Picture 2" descr="&lt;strong&gt;easter&lt;/strong&gt;-eg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26" y="3349289"/>
            <a:ext cx="634062" cy="868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3cursA - 0 Listening Go English &lt;strong&gt;Easter&lt;/strong&g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" y="4594209"/>
            <a:ext cx="1271587" cy="914400"/>
          </a:xfrm>
          <a:prstGeom prst="rect">
            <a:avLst/>
          </a:prstGeom>
        </p:spPr>
      </p:pic>
      <p:sp>
        <p:nvSpPr>
          <p:cNvPr id="25" name="Rectangle 24" descr="Von Pappe II: Happy &lt;strong&gt;Birthday&lt;/strong&gt;, Trudie!"/>
          <p:cNvSpPr/>
          <p:nvPr/>
        </p:nvSpPr>
        <p:spPr>
          <a:xfrm>
            <a:off x="1762538" y="6438021"/>
            <a:ext cx="427383" cy="427383"/>
          </a:xfrm>
          <a:prstGeom prst="rect">
            <a:avLst/>
          </a:prstGeom>
          <a:blipFill dpi="0" rotWithShape="1">
            <a:blip r:embed="rId3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5746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148857"/>
              </p:ext>
            </p:extLst>
          </p:nvPr>
        </p:nvGraphicFramePr>
        <p:xfrm>
          <a:off x="0" y="-1"/>
          <a:ext cx="12191998" cy="683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109342689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05648851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86325580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3186298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3313555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3458297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191643356"/>
                    </a:ext>
                  </a:extLst>
                </a:gridCol>
              </a:tblGrid>
              <a:tr h="749808">
                <a:tc gridSpan="7"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70C0"/>
                          </a:solidFill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MAY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967236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Neil 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Tuffey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Irma Easter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070C0"/>
                          </a:solidFill>
                        </a:rPr>
                        <a:t>Gina Seay-Williams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  <a:p>
                      <a:pPr algn="r"/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5953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Francisco Segura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10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13</a:t>
                      </a:r>
                    </a:p>
                    <a:p>
                      <a:pPr algn="r"/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8989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14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16</a:t>
                      </a: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Jazzmen Purnell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17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18</a:t>
                      </a: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Anton 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Impastato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19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09567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21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22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Ramiro Jaramillo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23</a:t>
                      </a: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Victoria 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Minshall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24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endParaRPr lang="en-US" sz="1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26</a:t>
                      </a: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Daniel Strommen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5090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28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Niyimbona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Fadhili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29</a:t>
                      </a: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Michael 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Cordona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30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31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3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33493"/>
                  </a:ext>
                </a:extLst>
              </a:tr>
            </a:tbl>
          </a:graphicData>
        </a:graphic>
      </p:graphicFrame>
      <p:sp>
        <p:nvSpPr>
          <p:cNvPr id="7" name="Rectangle 6" descr="Von Pappe II: Happy &lt;strong&gt;Birthday&lt;/strong&gt;, Trudie!"/>
          <p:cNvSpPr/>
          <p:nvPr/>
        </p:nvSpPr>
        <p:spPr>
          <a:xfrm>
            <a:off x="1723263" y="5171756"/>
            <a:ext cx="427383" cy="427383"/>
          </a:xfrm>
          <a:prstGeom prst="rect">
            <a:avLst/>
          </a:prstGeom>
          <a:blipFill dpi="0" rotWithShape="1">
            <a:blip r:embed="rId3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Von Pappe II: Happy &lt;strong&gt;Birthday&lt;/strong&gt;, Trudie!"/>
          <p:cNvSpPr/>
          <p:nvPr/>
        </p:nvSpPr>
        <p:spPr>
          <a:xfrm>
            <a:off x="1639163" y="1563473"/>
            <a:ext cx="427383" cy="427383"/>
          </a:xfrm>
          <a:prstGeom prst="rect">
            <a:avLst/>
          </a:prstGeom>
          <a:blipFill dpi="0" rotWithShape="1">
            <a:blip r:embed="rId3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Picture 17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5" y="4894185"/>
            <a:ext cx="241746" cy="338328"/>
          </a:xfrm>
          <a:prstGeom prst="rect">
            <a:avLst/>
          </a:prstGeom>
        </p:spPr>
      </p:pic>
      <p:pic>
        <p:nvPicPr>
          <p:cNvPr id="19" name="Picture 18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6" y="2419938"/>
            <a:ext cx="241746" cy="338328"/>
          </a:xfrm>
          <a:prstGeom prst="rect">
            <a:avLst/>
          </a:prstGeom>
        </p:spPr>
      </p:pic>
      <p:pic>
        <p:nvPicPr>
          <p:cNvPr id="20" name="Picture 19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49" y="2471888"/>
            <a:ext cx="241746" cy="338328"/>
          </a:xfrm>
          <a:prstGeom prst="rect">
            <a:avLst/>
          </a:prstGeom>
        </p:spPr>
      </p:pic>
      <p:pic>
        <p:nvPicPr>
          <p:cNvPr id="21" name="Picture 20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00" y="1119256"/>
            <a:ext cx="241746" cy="338328"/>
          </a:xfrm>
          <a:prstGeom prst="rect">
            <a:avLst/>
          </a:prstGeom>
        </p:spPr>
      </p:pic>
      <p:pic>
        <p:nvPicPr>
          <p:cNvPr id="22" name="Picture 21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00" y="6112533"/>
            <a:ext cx="241746" cy="338328"/>
          </a:xfrm>
          <a:prstGeom prst="rect">
            <a:avLst/>
          </a:prstGeom>
        </p:spPr>
      </p:pic>
      <p:pic>
        <p:nvPicPr>
          <p:cNvPr id="23" name="Picture 22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6129198"/>
            <a:ext cx="241746" cy="338328"/>
          </a:xfrm>
          <a:prstGeom prst="rect">
            <a:avLst/>
          </a:prstGeom>
        </p:spPr>
      </p:pic>
      <p:pic>
        <p:nvPicPr>
          <p:cNvPr id="24" name="Picture 23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47" y="4898893"/>
            <a:ext cx="241746" cy="338328"/>
          </a:xfrm>
          <a:prstGeom prst="rect">
            <a:avLst/>
          </a:prstGeom>
        </p:spPr>
      </p:pic>
      <p:pic>
        <p:nvPicPr>
          <p:cNvPr id="25" name="Picture 24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824" y="3710238"/>
            <a:ext cx="241746" cy="338328"/>
          </a:xfrm>
          <a:prstGeom prst="rect">
            <a:avLst/>
          </a:prstGeom>
        </p:spPr>
      </p:pic>
      <p:pic>
        <p:nvPicPr>
          <p:cNvPr id="26" name="Picture 25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86" y="3690360"/>
            <a:ext cx="241746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2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756957"/>
              </p:ext>
            </p:extLst>
          </p:nvPr>
        </p:nvGraphicFramePr>
        <p:xfrm>
          <a:off x="0" y="-1"/>
          <a:ext cx="12191998" cy="683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109342689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05648851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86325580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3186298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3313555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3458297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191643356"/>
                    </a:ext>
                  </a:extLst>
                </a:gridCol>
              </a:tblGrid>
              <a:tr h="749808">
                <a:tc gridSpan="7">
                  <a:txBody>
                    <a:bodyPr/>
                    <a:lstStyle/>
                    <a:p>
                      <a:pPr algn="ctr"/>
                      <a:r>
                        <a:rPr lang="en-US" sz="4000" b="1" cap="none" spc="0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JUNE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967236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</a:p>
                    <a:p>
                      <a:pPr algn="r"/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Heather Wetzel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5953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Elisabeth Solis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</a:p>
                    <a:p>
                      <a:pPr algn="r"/>
                      <a:endParaRPr lang="en-US" sz="12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Robert </a:t>
                      </a:r>
                      <a:r>
                        <a:rPr lang="en-US" sz="14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Abutin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Melissa </a:t>
                      </a:r>
                      <a:r>
                        <a:rPr lang="en-US" sz="14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Milkie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Shehzaad</a:t>
                      </a:r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Bhamla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</a:p>
                    <a:p>
                      <a:pPr algn="r"/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8989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Jazzmen Purnell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14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Anton </a:t>
                      </a:r>
                      <a:r>
                        <a:rPr lang="en-US" sz="14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Impastato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09567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18</a:t>
                      </a: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Happy Father’s Day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3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Matthew </a:t>
                      </a:r>
                      <a:r>
                        <a:rPr lang="en-US" sz="13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Norberg</a:t>
                      </a:r>
                      <a:endParaRPr lang="en-US" sz="13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19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</a:p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Tereasa </a:t>
                      </a:r>
                      <a:r>
                        <a:rPr lang="en-US" sz="14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Feltz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Edward </a:t>
                      </a:r>
                      <a:r>
                        <a:rPr lang="en-US" sz="14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Mydy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21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2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Samantha </a:t>
                      </a:r>
                      <a:r>
                        <a:rPr lang="en-US" sz="14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Lucht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Edward </a:t>
                      </a:r>
                      <a:r>
                        <a:rPr lang="en-US" sz="14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Mydy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23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Daniel Strommen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24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5090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25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Niyimbona</a:t>
                      </a:r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3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Fadhili</a:t>
                      </a:r>
                      <a:endParaRPr lang="en-US" sz="13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William Jackson</a:t>
                      </a:r>
                    </a:p>
                    <a:p>
                      <a:pPr algn="r">
                        <a:spcBef>
                          <a:spcPts val="400"/>
                        </a:spcBef>
                      </a:pPr>
                      <a:r>
                        <a:rPr lang="en-US" sz="13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Sarah </a:t>
                      </a:r>
                      <a:r>
                        <a:rPr lang="en-US" sz="13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Zawiowski</a:t>
                      </a:r>
                      <a:endParaRPr lang="en-US" sz="13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26</a:t>
                      </a:r>
                    </a:p>
                    <a:p>
                      <a:pPr algn="r">
                        <a:spcBef>
                          <a:spcPts val="800"/>
                        </a:spcBef>
                      </a:pPr>
                      <a:r>
                        <a:rPr lang="en-US" sz="14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Eyleen</a:t>
                      </a:r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Olivares</a:t>
                      </a: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Cheyenne Preston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endParaRPr lang="en-US" sz="16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28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Carol </a:t>
                      </a:r>
                      <a:r>
                        <a:rPr lang="en-US" sz="14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Zalewski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29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Joseph Cook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33493"/>
                  </a:ext>
                </a:extLst>
              </a:tr>
            </a:tbl>
          </a:graphicData>
        </a:graphic>
      </p:graphicFrame>
      <p:sp>
        <p:nvSpPr>
          <p:cNvPr id="7" name="Rectangle 6" descr="Von Pappe II: Happy &lt;strong&gt;Birthday&lt;/strong&gt;, Trudie!"/>
          <p:cNvSpPr/>
          <p:nvPr/>
        </p:nvSpPr>
        <p:spPr>
          <a:xfrm>
            <a:off x="6993700" y="5166148"/>
            <a:ext cx="427383" cy="427383"/>
          </a:xfrm>
          <a:prstGeom prst="rect">
            <a:avLst/>
          </a:prstGeom>
          <a:blipFill dpi="0" rotWithShape="1">
            <a:blip r:embed="rId3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Von Pappe II: Happy &lt;strong&gt;Birthday&lt;/strong&gt;, Trudie!"/>
          <p:cNvSpPr/>
          <p:nvPr/>
        </p:nvSpPr>
        <p:spPr>
          <a:xfrm>
            <a:off x="5304760" y="6430617"/>
            <a:ext cx="427383" cy="427383"/>
          </a:xfrm>
          <a:prstGeom prst="rect">
            <a:avLst/>
          </a:prstGeom>
          <a:blipFill dpi="0" rotWithShape="1">
            <a:blip r:embed="rId3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Picture 17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998" y="4854429"/>
            <a:ext cx="241746" cy="338328"/>
          </a:xfrm>
          <a:prstGeom prst="rect">
            <a:avLst/>
          </a:prstGeom>
        </p:spPr>
      </p:pic>
      <p:pic>
        <p:nvPicPr>
          <p:cNvPr id="19" name="Picture 18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3" y="2434186"/>
            <a:ext cx="241746" cy="338328"/>
          </a:xfrm>
          <a:prstGeom prst="rect">
            <a:avLst/>
          </a:prstGeom>
        </p:spPr>
      </p:pic>
      <p:pic>
        <p:nvPicPr>
          <p:cNvPr id="20" name="Picture 19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280" y="1168386"/>
            <a:ext cx="241746" cy="338328"/>
          </a:xfrm>
          <a:prstGeom prst="rect">
            <a:avLst/>
          </a:prstGeom>
        </p:spPr>
      </p:pic>
      <p:pic>
        <p:nvPicPr>
          <p:cNvPr id="21" name="Picture 20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95" y="2493619"/>
            <a:ext cx="241746" cy="338328"/>
          </a:xfrm>
          <a:prstGeom prst="rect">
            <a:avLst/>
          </a:prstGeom>
        </p:spPr>
      </p:pic>
      <p:pic>
        <p:nvPicPr>
          <p:cNvPr id="22" name="Picture 21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44" y="6082716"/>
            <a:ext cx="241746" cy="338328"/>
          </a:xfrm>
          <a:prstGeom prst="rect">
            <a:avLst/>
          </a:prstGeom>
        </p:spPr>
      </p:pic>
      <p:pic>
        <p:nvPicPr>
          <p:cNvPr id="23" name="Picture 22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" y="6069564"/>
            <a:ext cx="241746" cy="338328"/>
          </a:xfrm>
          <a:prstGeom prst="rect">
            <a:avLst/>
          </a:prstGeom>
        </p:spPr>
      </p:pic>
      <p:pic>
        <p:nvPicPr>
          <p:cNvPr id="24" name="Picture 23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08" y="4897393"/>
            <a:ext cx="241746" cy="338328"/>
          </a:xfrm>
          <a:prstGeom prst="rect">
            <a:avLst/>
          </a:prstGeom>
        </p:spPr>
      </p:pic>
      <p:sp>
        <p:nvSpPr>
          <p:cNvPr id="17" name="Rectangle 16" descr="Von Pappe II: Happy &lt;strong&gt;Birthday&lt;/strong&gt;, Trudie!"/>
          <p:cNvSpPr/>
          <p:nvPr/>
        </p:nvSpPr>
        <p:spPr>
          <a:xfrm>
            <a:off x="4480" y="5171756"/>
            <a:ext cx="427383" cy="427383"/>
          </a:xfrm>
          <a:prstGeom prst="rect">
            <a:avLst/>
          </a:prstGeom>
          <a:blipFill dpi="0" rotWithShape="1">
            <a:blip r:embed="rId3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Picture 24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63" y="3680421"/>
            <a:ext cx="241746" cy="338328"/>
          </a:xfrm>
          <a:prstGeom prst="rect">
            <a:avLst/>
          </a:prstGeom>
        </p:spPr>
      </p:pic>
      <p:pic>
        <p:nvPicPr>
          <p:cNvPr id="26" name="Picture 25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86" y="3680421"/>
            <a:ext cx="241746" cy="338328"/>
          </a:xfrm>
          <a:prstGeom prst="rect">
            <a:avLst/>
          </a:prstGeom>
        </p:spPr>
      </p:pic>
      <p:sp>
        <p:nvSpPr>
          <p:cNvPr id="15" name="Rectangle 14" descr="Von Pappe II: Happy &lt;strong&gt;Birthday&lt;/strong&gt;, Trudie!"/>
          <p:cNvSpPr/>
          <p:nvPr/>
        </p:nvSpPr>
        <p:spPr>
          <a:xfrm>
            <a:off x="19878" y="6405274"/>
            <a:ext cx="427383" cy="427383"/>
          </a:xfrm>
          <a:prstGeom prst="rect">
            <a:avLst/>
          </a:prstGeom>
          <a:blipFill dpi="0" rotWithShape="1">
            <a:blip r:embed="rId3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Picture 15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10" y="2491431"/>
            <a:ext cx="241746" cy="338328"/>
          </a:xfrm>
          <a:prstGeom prst="rect">
            <a:avLst/>
          </a:prstGeom>
        </p:spPr>
      </p:pic>
      <p:pic>
        <p:nvPicPr>
          <p:cNvPr id="27" name="Picture 26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29" y="6092289"/>
            <a:ext cx="241746" cy="338328"/>
          </a:xfrm>
          <a:prstGeom prst="rect">
            <a:avLst/>
          </a:prstGeom>
        </p:spPr>
      </p:pic>
      <p:pic>
        <p:nvPicPr>
          <p:cNvPr id="28" name="Picture 27" descr="Experience Optimism: Octo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02" y="4837759"/>
            <a:ext cx="241746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9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573106"/>
              </p:ext>
            </p:extLst>
          </p:nvPr>
        </p:nvGraphicFramePr>
        <p:xfrm>
          <a:off x="0" y="-60959"/>
          <a:ext cx="12191998" cy="690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109342689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05648851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86325580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3186298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3313555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3458297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191643356"/>
                    </a:ext>
                  </a:extLst>
                </a:gridCol>
              </a:tblGrid>
              <a:tr h="771598">
                <a:tc gridSpan="7">
                  <a:txBody>
                    <a:bodyPr/>
                    <a:lstStyle/>
                    <a:p>
                      <a:pPr algn="ctr"/>
                      <a:r>
                        <a:rPr lang="en-US" sz="4000" b="1" cap="none" spc="0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967236"/>
                  </a:ext>
                </a:extLst>
              </a:tr>
              <a:tr h="1195190"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5953"/>
                  </a:ext>
                </a:extLst>
              </a:tr>
              <a:tr h="121181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Danielle Conway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June  Gauthier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Emmett Wooten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</a:p>
                    <a:p>
                      <a:pPr algn="r"/>
                      <a:endParaRPr lang="en-US" sz="12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Michele </a:t>
                      </a:r>
                      <a:r>
                        <a:rPr lang="en-US" sz="1400" b="1" dirty="0" err="1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Tocco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 err="1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Valary</a:t>
                      </a:r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 Mueller</a:t>
                      </a:r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</a:p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8989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12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13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14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Alton Jones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15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April </a:t>
                      </a:r>
                      <a:r>
                        <a:rPr lang="en-US" sz="16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Con</a:t>
                      </a:r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way</a:t>
                      </a:r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09567"/>
                  </a:ext>
                </a:extLst>
              </a:tr>
              <a:tr h="121181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16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Nicole Schroeder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17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18</a:t>
                      </a:r>
                    </a:p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19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2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20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21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Sharla Morey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 err="1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Indasia</a:t>
                      </a:r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 Shareef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22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Anthony Greer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509060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23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24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25</a:t>
                      </a:r>
                      <a:endParaRPr lang="en-US" sz="16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Bobby Watson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26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Roberta Moore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27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William Jackson</a:t>
                      </a:r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28</a:t>
                      </a: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33493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30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Say </a:t>
                      </a:r>
                      <a:r>
                        <a:rPr lang="en-US" sz="1400" b="1" dirty="0" err="1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Yeng</a:t>
                      </a:r>
                      <a:r>
                        <a:rPr lang="en-US" sz="14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Xiong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31</a:t>
                      </a:r>
                      <a:endParaRPr lang="en-US" sz="14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r"/>
                      <a:endParaRPr lang="en-US" sz="1800" b="1" dirty="0">
                        <a:ln w="3175"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794759"/>
                  </a:ext>
                </a:extLst>
              </a:tr>
            </a:tbl>
          </a:graphicData>
        </a:graphic>
      </p:graphicFrame>
      <p:pic>
        <p:nvPicPr>
          <p:cNvPr id="20" name="Picture 19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65" y="3627764"/>
            <a:ext cx="241746" cy="338328"/>
          </a:xfrm>
          <a:prstGeom prst="rect">
            <a:avLst/>
          </a:prstGeom>
        </p:spPr>
      </p:pic>
      <p:pic>
        <p:nvPicPr>
          <p:cNvPr id="25" name="Picture 24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7" y="3627764"/>
            <a:ext cx="241746" cy="338328"/>
          </a:xfrm>
          <a:prstGeom prst="rect">
            <a:avLst/>
          </a:prstGeom>
        </p:spPr>
      </p:pic>
      <p:sp>
        <p:nvSpPr>
          <p:cNvPr id="29" name="Rectangle 28" descr="Von Pappe II: Happy &lt;strong&gt;Birthday&lt;/strong&gt;, Trudie!"/>
          <p:cNvSpPr/>
          <p:nvPr/>
        </p:nvSpPr>
        <p:spPr>
          <a:xfrm>
            <a:off x="8747097" y="5189625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angle 29" descr="Von Pappe II: Happy &lt;strong&gt;Birthday&lt;/strong&gt;, Trudie!"/>
          <p:cNvSpPr/>
          <p:nvPr/>
        </p:nvSpPr>
        <p:spPr>
          <a:xfrm>
            <a:off x="10469547" y="5189625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 30" descr="Von Pappe II: Happy &lt;strong&gt;Birthday&lt;/strong&gt;, Trudie!"/>
          <p:cNvSpPr/>
          <p:nvPr/>
        </p:nvSpPr>
        <p:spPr>
          <a:xfrm>
            <a:off x="3479467" y="2771545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ectangle 31" descr="Von Pappe II: Happy &lt;strong&gt;Birthday&lt;/strong&gt;, Trudie!"/>
          <p:cNvSpPr/>
          <p:nvPr/>
        </p:nvSpPr>
        <p:spPr>
          <a:xfrm>
            <a:off x="1742107" y="2771545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tangle 32" descr="Von Pappe II: Happy &lt;strong&gt;Birthday&lt;/strong&gt;, Trudie!"/>
          <p:cNvSpPr/>
          <p:nvPr/>
        </p:nvSpPr>
        <p:spPr>
          <a:xfrm>
            <a:off x="-10160" y="2771545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ectangle 33" descr="Von Pappe II: Happy &lt;strong&gt;Birthday&lt;/strong&gt;, Trudie!"/>
          <p:cNvSpPr/>
          <p:nvPr/>
        </p:nvSpPr>
        <p:spPr>
          <a:xfrm>
            <a:off x="5257467" y="6279060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 34" descr="Von Pappe II: Happy &lt;strong&gt;Birthday&lt;/strong&gt;, Trudie!"/>
          <p:cNvSpPr/>
          <p:nvPr/>
        </p:nvSpPr>
        <p:spPr>
          <a:xfrm>
            <a:off x="3540427" y="6379817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Picture 35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67" y="6041489"/>
            <a:ext cx="241746" cy="338328"/>
          </a:xfrm>
          <a:prstGeom prst="rect">
            <a:avLst/>
          </a:prstGeom>
        </p:spPr>
      </p:pic>
      <p:pic>
        <p:nvPicPr>
          <p:cNvPr id="37" name="Picture 36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" y="4796858"/>
            <a:ext cx="241746" cy="338328"/>
          </a:xfrm>
          <a:prstGeom prst="rect">
            <a:avLst/>
          </a:prstGeom>
        </p:spPr>
      </p:pic>
      <p:pic>
        <p:nvPicPr>
          <p:cNvPr id="38" name="Picture 37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915" y="2395169"/>
            <a:ext cx="241746" cy="338328"/>
          </a:xfrm>
          <a:prstGeom prst="rect">
            <a:avLst/>
          </a:prstGeom>
        </p:spPr>
      </p:pic>
      <p:pic>
        <p:nvPicPr>
          <p:cNvPr id="39" name="Picture 38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" y="6404024"/>
            <a:ext cx="241746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7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24152"/>
              </p:ext>
            </p:extLst>
          </p:nvPr>
        </p:nvGraphicFramePr>
        <p:xfrm>
          <a:off x="0" y="-1"/>
          <a:ext cx="12191998" cy="684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109342689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05648851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86325580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3186298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3313555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3458297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191643356"/>
                    </a:ext>
                  </a:extLst>
                </a:gridCol>
              </a:tblGrid>
              <a:tr h="749808">
                <a:tc gridSpan="7">
                  <a:txBody>
                    <a:bodyPr/>
                    <a:lstStyle/>
                    <a:p>
                      <a:pPr algn="ctr"/>
                      <a:r>
                        <a:rPr lang="en-US" sz="4000" b="1" cap="none" spc="0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AUGUST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967236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1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Joseph Kraemer</a:t>
                      </a:r>
                      <a:endParaRPr lang="en-US" sz="18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2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Tereasa </a:t>
                      </a:r>
                      <a:r>
                        <a:rPr lang="en-US" sz="1400" b="1" dirty="0" err="1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Feltz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5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5953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6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20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8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9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Leandra </a:t>
                      </a:r>
                      <a:r>
                        <a:rPr lang="en-US" sz="1400" b="1" dirty="0" err="1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Kallas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Divine Spann</a:t>
                      </a:r>
                      <a:endParaRPr lang="en-US" sz="18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10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Debra </a:t>
                      </a:r>
                      <a:r>
                        <a:rPr lang="en-US" sz="1400" b="1" dirty="0" err="1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Hansing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Leandra </a:t>
                      </a:r>
                      <a:r>
                        <a:rPr lang="en-US" sz="1400" b="1" dirty="0" err="1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Kallas</a:t>
                      </a:r>
                      <a:endParaRPr lang="en-US" sz="12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11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Tina Alexander</a:t>
                      </a:r>
                      <a:endParaRPr lang="en-US" sz="18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12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8989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13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14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15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Tana </a:t>
                      </a:r>
                      <a:r>
                        <a:rPr lang="en-US" sz="1400" b="1" dirty="0" err="1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Rucinski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16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6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17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18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Emmett Wooten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19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Jon Glazer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09567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21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22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23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24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25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26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5090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27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Joshua Kiefer</a:t>
                      </a:r>
                      <a:endParaRPr lang="en-US" sz="18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28</a:t>
                      </a: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29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30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June Gauthier</a:t>
                      </a:r>
                      <a:endParaRPr lang="en-US" sz="18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31</a:t>
                      </a:r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200" b="1" dirty="0" err="1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Niyimbona</a:t>
                      </a:r>
                      <a:r>
                        <a:rPr lang="en-US" sz="1200" b="1" dirty="0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ln w="3175">
                            <a:solidFill>
                              <a:srgbClr val="009242"/>
                            </a:solidFill>
                          </a:ln>
                          <a:solidFill>
                            <a:srgbClr val="009242"/>
                          </a:solidFill>
                          <a:effectLst/>
                        </a:rPr>
                        <a:t>Fadhili</a:t>
                      </a:r>
                      <a:endParaRPr lang="en-US" sz="12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009242"/>
                          </a:solidFill>
                        </a:ln>
                        <a:solidFill>
                          <a:srgbClr val="009242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33493"/>
                  </a:ext>
                </a:extLst>
              </a:tr>
            </a:tbl>
          </a:graphicData>
        </a:graphic>
      </p:graphicFrame>
      <p:pic>
        <p:nvPicPr>
          <p:cNvPr id="20" name="Picture 19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000" y="3632097"/>
            <a:ext cx="241746" cy="338328"/>
          </a:xfrm>
          <a:prstGeom prst="rect">
            <a:avLst/>
          </a:prstGeom>
        </p:spPr>
      </p:pic>
      <p:sp>
        <p:nvSpPr>
          <p:cNvPr id="17" name="Rectangle 16" descr="Von Pappe II: Happy &lt;strong&gt;Birthday&lt;/strong&gt;, Trudie!"/>
          <p:cNvSpPr/>
          <p:nvPr/>
        </p:nvSpPr>
        <p:spPr>
          <a:xfrm>
            <a:off x="3514697" y="1532025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 descr="Von Pappe II: Happy &lt;strong&gt;Birthday&lt;/strong&gt;, Trudie!"/>
          <p:cNvSpPr/>
          <p:nvPr/>
        </p:nvSpPr>
        <p:spPr>
          <a:xfrm>
            <a:off x="5313017" y="1532025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Von Pappe II: Happy &lt;strong&gt;Birthday&lt;/strong&gt;, Trudie!"/>
          <p:cNvSpPr/>
          <p:nvPr/>
        </p:nvSpPr>
        <p:spPr>
          <a:xfrm>
            <a:off x="7050377" y="2730905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Von Pappe II: Happy &lt;strong&gt;Birthday&lt;/strong&gt;, Trudie!"/>
          <p:cNvSpPr/>
          <p:nvPr/>
        </p:nvSpPr>
        <p:spPr>
          <a:xfrm>
            <a:off x="10552426" y="3960265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 descr="Von Pappe II: Happy &lt;strong&gt;Birthday&lt;/strong&gt;, Trudie!"/>
          <p:cNvSpPr/>
          <p:nvPr/>
        </p:nvSpPr>
        <p:spPr>
          <a:xfrm>
            <a:off x="6996426" y="6405216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35" y="6066888"/>
            <a:ext cx="241746" cy="338328"/>
          </a:xfrm>
          <a:prstGeom prst="rect">
            <a:avLst/>
          </a:prstGeom>
        </p:spPr>
      </p:pic>
      <p:pic>
        <p:nvPicPr>
          <p:cNvPr id="11" name="Picture 10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95" y="2400602"/>
            <a:ext cx="241746" cy="338328"/>
          </a:xfrm>
          <a:prstGeom prst="rect">
            <a:avLst/>
          </a:prstGeom>
        </p:spPr>
      </p:pic>
      <p:pic>
        <p:nvPicPr>
          <p:cNvPr id="12" name="Picture 11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443" y="2561741"/>
            <a:ext cx="241746" cy="338328"/>
          </a:xfrm>
          <a:prstGeom prst="rect">
            <a:avLst/>
          </a:prstGeom>
        </p:spPr>
      </p:pic>
      <p:pic>
        <p:nvPicPr>
          <p:cNvPr id="13" name="Picture 12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5" y="3632097"/>
            <a:ext cx="241746" cy="338328"/>
          </a:xfrm>
          <a:prstGeom prst="rect">
            <a:avLst/>
          </a:prstGeom>
        </p:spPr>
      </p:pic>
      <p:pic>
        <p:nvPicPr>
          <p:cNvPr id="15" name="Picture 14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9" y="6062778"/>
            <a:ext cx="241746" cy="338328"/>
          </a:xfrm>
          <a:prstGeom prst="rect">
            <a:avLst/>
          </a:prstGeom>
        </p:spPr>
      </p:pic>
      <p:pic>
        <p:nvPicPr>
          <p:cNvPr id="16" name="Picture 15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000" y="2474804"/>
            <a:ext cx="241746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1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42204"/>
              </p:ext>
            </p:extLst>
          </p:nvPr>
        </p:nvGraphicFramePr>
        <p:xfrm>
          <a:off x="0" y="-1"/>
          <a:ext cx="12191998" cy="683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109342689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05648851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86325580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3186298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3313555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3458297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191643356"/>
                    </a:ext>
                  </a:extLst>
                </a:gridCol>
              </a:tblGrid>
              <a:tr h="749808">
                <a:tc gridSpan="7">
                  <a:txBody>
                    <a:bodyPr/>
                    <a:lstStyle/>
                    <a:p>
                      <a:pPr algn="ctr"/>
                      <a:r>
                        <a:rPr lang="en-US" sz="4000" b="1" cap="none" spc="0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SEPTEMBER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967236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5953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6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James Smith</a:t>
                      </a: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Latina Stewart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8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9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8989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10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11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12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13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Francisco Segura</a:t>
                      </a:r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14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15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16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09567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17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18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19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Xiomara Nunez</a:t>
                      </a:r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21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Jordyn </a:t>
                      </a:r>
                      <a:r>
                        <a:rPr lang="en-US" sz="1400" b="1" dirty="0" err="1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Szukalski</a:t>
                      </a:r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22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Anita Wood</a:t>
                      </a:r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23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Justina Medina</a:t>
                      </a:r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509060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24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25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26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27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28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29</a:t>
                      </a:r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r"/>
                      <a:endParaRPr lang="en-US" sz="14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r"/>
                      <a:r>
                        <a:rPr lang="en-US" sz="14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Joseph Kraemer</a:t>
                      </a:r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n w="3175">
                            <a:solidFill>
                              <a:srgbClr val="4FD1FF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30</a:t>
                      </a:r>
                    </a:p>
                    <a:p>
                      <a:pPr algn="r"/>
                      <a:endParaRPr lang="en-US" sz="1800" b="1" dirty="0">
                        <a:ln w="3175">
                          <a:solidFill>
                            <a:srgbClr val="4FD1FF"/>
                          </a:solidFill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33493"/>
                  </a:ext>
                </a:extLst>
              </a:tr>
            </a:tbl>
          </a:graphicData>
        </a:graphic>
      </p:graphicFrame>
      <p:pic>
        <p:nvPicPr>
          <p:cNvPr id="20" name="Picture 19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54" y="4858233"/>
            <a:ext cx="241746" cy="338328"/>
          </a:xfrm>
          <a:prstGeom prst="rect">
            <a:avLst/>
          </a:prstGeom>
        </p:spPr>
      </p:pic>
      <p:sp>
        <p:nvSpPr>
          <p:cNvPr id="17" name="Rectangle 16" descr="Von Pappe II: Happy &lt;strong&gt;Birthday&lt;/strong&gt;, Trudie!"/>
          <p:cNvSpPr/>
          <p:nvPr/>
        </p:nvSpPr>
        <p:spPr>
          <a:xfrm>
            <a:off x="9631017" y="129945"/>
            <a:ext cx="427383" cy="427383"/>
          </a:xfrm>
          <a:prstGeom prst="rect">
            <a:avLst/>
          </a:prstGeom>
          <a:blipFill dpi="0" rotWithShape="1">
            <a:blip r:embed="rId4"/>
            <a:srcRect/>
            <a:stretch>
              <a:fillRect t="17670" b="1767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60" y="3639033"/>
            <a:ext cx="241746" cy="338328"/>
          </a:xfrm>
          <a:prstGeom prst="rect">
            <a:avLst/>
          </a:prstGeom>
        </p:spPr>
      </p:pic>
      <p:pic>
        <p:nvPicPr>
          <p:cNvPr id="7" name="Picture 6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60" y="2501113"/>
            <a:ext cx="241746" cy="338328"/>
          </a:xfrm>
          <a:prstGeom prst="rect">
            <a:avLst/>
          </a:prstGeom>
        </p:spPr>
      </p:pic>
      <p:pic>
        <p:nvPicPr>
          <p:cNvPr id="8" name="Picture 7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00" y="4858233"/>
            <a:ext cx="241746" cy="338328"/>
          </a:xfrm>
          <a:prstGeom prst="rect">
            <a:avLst/>
          </a:prstGeom>
        </p:spPr>
      </p:pic>
      <p:pic>
        <p:nvPicPr>
          <p:cNvPr id="9" name="Picture 8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60" y="4858233"/>
            <a:ext cx="241746" cy="338328"/>
          </a:xfrm>
          <a:prstGeom prst="rect">
            <a:avLst/>
          </a:prstGeom>
        </p:spPr>
      </p:pic>
      <p:pic>
        <p:nvPicPr>
          <p:cNvPr id="10" name="Picture 9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840" y="4858233"/>
            <a:ext cx="241746" cy="338328"/>
          </a:xfrm>
          <a:prstGeom prst="rect">
            <a:avLst/>
          </a:prstGeom>
        </p:spPr>
      </p:pic>
      <p:pic>
        <p:nvPicPr>
          <p:cNvPr id="11" name="Picture 10" descr="Experience Optimism: Octo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54" y="6132626"/>
            <a:ext cx="241746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85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ffeehouse Customer Survey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E28B55"/>
      </a:hlink>
      <a:folHlink>
        <a:srgbClr val="835B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14738</TotalTime>
  <Words>765</Words>
  <Application>Microsoft Office PowerPoint</Application>
  <PresentationFormat>Widescreen</PresentationFormat>
  <Paragraphs>675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Dress Code For Summer</vt:lpstr>
      <vt:lpstr>PowerPoint Presentation</vt:lpstr>
      <vt:lpstr>PowerPoint Presentation</vt:lpstr>
      <vt:lpstr>How Do We Stack Up?</vt:lpstr>
      <vt:lpstr>Our stats over the last four weeks</vt:lpstr>
      <vt:lpstr>The Big Four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Conway</dc:creator>
  <cp:lastModifiedBy>April Conway</cp:lastModifiedBy>
  <cp:revision>180</cp:revision>
  <cp:lastPrinted>2017-03-31T18:53:17Z</cp:lastPrinted>
  <dcterms:created xsi:type="dcterms:W3CDTF">2017-02-11T02:17:14Z</dcterms:created>
  <dcterms:modified xsi:type="dcterms:W3CDTF">2017-04-04T23:43:02Z</dcterms:modified>
</cp:coreProperties>
</file>