
<file path=[Content_Types].xml><?xml version="1.0" encoding="utf-8"?>
<Types xmlns="http://schemas.openxmlformats.org/package/2006/content-types">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8" r:id="rId3"/>
    <p:sldId id="257"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3" autoAdjust="0"/>
    <p:restoredTop sz="88606" autoAdjust="0"/>
  </p:normalViewPr>
  <p:slideViewPr>
    <p:cSldViewPr snapToGrid="0">
      <p:cViewPr varScale="1">
        <p:scale>
          <a:sx n="79" d="100"/>
          <a:sy n="79" d="100"/>
        </p:scale>
        <p:origin x="66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85793-1B2E-4418-81D2-7B914838D1E3}" type="datetimeFigureOut">
              <a:rPr lang="en-US" smtClean="0"/>
              <a:t>1/19/2016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AEA51-4255-4605-9DC1-7595360064EB}" type="slidenum">
              <a:rPr lang="en-US" smtClean="0"/>
              <a:t>‹#›</a:t>
            </a:fld>
            <a:endParaRPr lang="en-US"/>
          </a:p>
        </p:txBody>
      </p:sp>
    </p:spTree>
    <p:extLst>
      <p:ext uri="{BB962C8B-B14F-4D97-AF65-F5344CB8AC3E}">
        <p14:creationId xmlns:p14="http://schemas.microsoft.com/office/powerpoint/2010/main" val="204917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AEA51-4255-4605-9DC1-7595360064EB}" type="slidenum">
              <a:rPr lang="en-US" smtClean="0"/>
              <a:t>16</a:t>
            </a:fld>
            <a:endParaRPr lang="en-US"/>
          </a:p>
        </p:txBody>
      </p:sp>
    </p:spTree>
    <p:extLst>
      <p:ext uri="{BB962C8B-B14F-4D97-AF65-F5344CB8AC3E}">
        <p14:creationId xmlns:p14="http://schemas.microsoft.com/office/powerpoint/2010/main" val="313311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AEA51-4255-4605-9DC1-7595360064EB}" type="slidenum">
              <a:rPr lang="en-US" smtClean="0"/>
              <a:t>17</a:t>
            </a:fld>
            <a:endParaRPr lang="en-US"/>
          </a:p>
        </p:txBody>
      </p:sp>
    </p:spTree>
    <p:extLst>
      <p:ext uri="{BB962C8B-B14F-4D97-AF65-F5344CB8AC3E}">
        <p14:creationId xmlns:p14="http://schemas.microsoft.com/office/powerpoint/2010/main" val="8876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AEA51-4255-4605-9DC1-7595360064EB}" type="slidenum">
              <a:rPr lang="en-US" smtClean="0"/>
              <a:t>18</a:t>
            </a:fld>
            <a:endParaRPr lang="en-US"/>
          </a:p>
        </p:txBody>
      </p:sp>
    </p:spTree>
    <p:extLst>
      <p:ext uri="{BB962C8B-B14F-4D97-AF65-F5344CB8AC3E}">
        <p14:creationId xmlns:p14="http://schemas.microsoft.com/office/powerpoint/2010/main" val="215027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AEA51-4255-4605-9DC1-7595360064EB}" type="slidenum">
              <a:rPr lang="en-US" smtClean="0"/>
              <a:t>19</a:t>
            </a:fld>
            <a:endParaRPr lang="en-US"/>
          </a:p>
        </p:txBody>
      </p:sp>
    </p:spTree>
    <p:extLst>
      <p:ext uri="{BB962C8B-B14F-4D97-AF65-F5344CB8AC3E}">
        <p14:creationId xmlns:p14="http://schemas.microsoft.com/office/powerpoint/2010/main" val="55019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AEA51-4255-4605-9DC1-7595360064EB}" type="slidenum">
              <a:rPr lang="en-US" smtClean="0"/>
              <a:t>20</a:t>
            </a:fld>
            <a:endParaRPr lang="en-US"/>
          </a:p>
        </p:txBody>
      </p:sp>
    </p:spTree>
    <p:extLst>
      <p:ext uri="{BB962C8B-B14F-4D97-AF65-F5344CB8AC3E}">
        <p14:creationId xmlns:p14="http://schemas.microsoft.com/office/powerpoint/2010/main" val="351432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AEA51-4255-4605-9DC1-7595360064EB}" type="slidenum">
              <a:rPr lang="en-US" smtClean="0"/>
              <a:t>21</a:t>
            </a:fld>
            <a:endParaRPr lang="en-US"/>
          </a:p>
        </p:txBody>
      </p:sp>
    </p:spTree>
    <p:extLst>
      <p:ext uri="{BB962C8B-B14F-4D97-AF65-F5344CB8AC3E}">
        <p14:creationId xmlns:p14="http://schemas.microsoft.com/office/powerpoint/2010/main" val="209729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AEA51-4255-4605-9DC1-7595360064EB}" type="slidenum">
              <a:rPr lang="en-US" smtClean="0"/>
              <a:t>22</a:t>
            </a:fld>
            <a:endParaRPr lang="en-US"/>
          </a:p>
        </p:txBody>
      </p:sp>
    </p:spTree>
    <p:extLst>
      <p:ext uri="{BB962C8B-B14F-4D97-AF65-F5344CB8AC3E}">
        <p14:creationId xmlns:p14="http://schemas.microsoft.com/office/powerpoint/2010/main" val="371311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932C03E-3F56-4C1D-BC35-417302E65AA8}"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B3F23-AA0F-4959-95C3-E42FCEF3B9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82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32C03E-3F56-4C1D-BC35-417302E65AA8}"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B3F23-AA0F-4959-95C3-E42FCEF3B99A}" type="slidenum">
              <a:rPr lang="en-US" smtClean="0"/>
              <a:t>‹#›</a:t>
            </a:fld>
            <a:endParaRPr lang="en-US"/>
          </a:p>
        </p:txBody>
      </p:sp>
    </p:spTree>
    <p:extLst>
      <p:ext uri="{BB962C8B-B14F-4D97-AF65-F5344CB8AC3E}">
        <p14:creationId xmlns:p14="http://schemas.microsoft.com/office/powerpoint/2010/main" val="189726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32C03E-3F56-4C1D-BC35-417302E65AA8}"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B3F23-AA0F-4959-95C3-E42FCEF3B99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64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32C03E-3F56-4C1D-BC35-417302E65AA8}"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B3F23-AA0F-4959-95C3-E42FCEF3B99A}" type="slidenum">
              <a:rPr lang="en-US" smtClean="0"/>
              <a:t>‹#›</a:t>
            </a:fld>
            <a:endParaRPr lang="en-US"/>
          </a:p>
        </p:txBody>
      </p:sp>
    </p:spTree>
    <p:extLst>
      <p:ext uri="{BB962C8B-B14F-4D97-AF65-F5344CB8AC3E}">
        <p14:creationId xmlns:p14="http://schemas.microsoft.com/office/powerpoint/2010/main" val="347770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32C03E-3F56-4C1D-BC35-417302E65AA8}"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B3F23-AA0F-4959-95C3-E42FCEF3B9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71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32C03E-3F56-4C1D-BC35-417302E65AA8}"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B3F23-AA0F-4959-95C3-E42FCEF3B99A}" type="slidenum">
              <a:rPr lang="en-US" smtClean="0"/>
              <a:t>‹#›</a:t>
            </a:fld>
            <a:endParaRPr lang="en-US"/>
          </a:p>
        </p:txBody>
      </p:sp>
    </p:spTree>
    <p:extLst>
      <p:ext uri="{BB962C8B-B14F-4D97-AF65-F5344CB8AC3E}">
        <p14:creationId xmlns:p14="http://schemas.microsoft.com/office/powerpoint/2010/main" val="318429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32C03E-3F56-4C1D-BC35-417302E65AA8}"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2B3F23-AA0F-4959-95C3-E42FCEF3B99A}" type="slidenum">
              <a:rPr lang="en-US" smtClean="0"/>
              <a:t>‹#›</a:t>
            </a:fld>
            <a:endParaRPr lang="en-US"/>
          </a:p>
        </p:txBody>
      </p:sp>
    </p:spTree>
    <p:extLst>
      <p:ext uri="{BB962C8B-B14F-4D97-AF65-F5344CB8AC3E}">
        <p14:creationId xmlns:p14="http://schemas.microsoft.com/office/powerpoint/2010/main" val="130792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32C03E-3F56-4C1D-BC35-417302E65AA8}"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2B3F23-AA0F-4959-95C3-E42FCEF3B99A}" type="slidenum">
              <a:rPr lang="en-US" smtClean="0"/>
              <a:t>‹#›</a:t>
            </a:fld>
            <a:endParaRPr lang="en-US"/>
          </a:p>
        </p:txBody>
      </p:sp>
    </p:spTree>
    <p:extLst>
      <p:ext uri="{BB962C8B-B14F-4D97-AF65-F5344CB8AC3E}">
        <p14:creationId xmlns:p14="http://schemas.microsoft.com/office/powerpoint/2010/main" val="117988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2C03E-3F56-4C1D-BC35-417302E65AA8}"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2B3F23-AA0F-4959-95C3-E42FCEF3B99A}" type="slidenum">
              <a:rPr lang="en-US" smtClean="0"/>
              <a:t>‹#›</a:t>
            </a:fld>
            <a:endParaRPr lang="en-US"/>
          </a:p>
        </p:txBody>
      </p:sp>
    </p:spTree>
    <p:extLst>
      <p:ext uri="{BB962C8B-B14F-4D97-AF65-F5344CB8AC3E}">
        <p14:creationId xmlns:p14="http://schemas.microsoft.com/office/powerpoint/2010/main" val="287389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2C03E-3F56-4C1D-BC35-417302E65AA8}"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B3F23-AA0F-4959-95C3-E42FCEF3B99A}" type="slidenum">
              <a:rPr lang="en-US" smtClean="0"/>
              <a:t>‹#›</a:t>
            </a:fld>
            <a:endParaRPr lang="en-US"/>
          </a:p>
        </p:txBody>
      </p:sp>
    </p:spTree>
    <p:extLst>
      <p:ext uri="{BB962C8B-B14F-4D97-AF65-F5344CB8AC3E}">
        <p14:creationId xmlns:p14="http://schemas.microsoft.com/office/powerpoint/2010/main" val="293120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2C03E-3F56-4C1D-BC35-417302E65AA8}"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B3F23-AA0F-4959-95C3-E42FCEF3B9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3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32C03E-3F56-4C1D-BC35-417302E65AA8}" type="datetimeFigureOut">
              <a:rPr lang="en-US" smtClean="0"/>
              <a:t>1/19/2016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32B3F23-AA0F-4959-95C3-E42FCEF3B99A}"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098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5" Type="http://schemas.openxmlformats.org/officeDocument/2006/relationships/image" Target="../media/image26.jp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Relationship Id="rId2" Type="http://schemas.openxmlformats.org/officeDocument/2006/relationships/image" Target="../media/image27.jpe"/><Relationship Id="rId1" Type="http://schemas.openxmlformats.org/officeDocument/2006/relationships/slideLayout" Target="../slideLayouts/slideLayout9.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Relationship Id="rId2" Type="http://schemas.openxmlformats.org/officeDocument/2006/relationships/image" Target="../media/image31.jpeg"/><Relationship Id="rId1" Type="http://schemas.openxmlformats.org/officeDocument/2006/relationships/slideLayout" Target="../slideLayouts/slideLayout9.xml"/><Relationship Id="rId6" Type="http://schemas.openxmlformats.org/officeDocument/2006/relationships/image" Target="../media/image35.jpe"/><Relationship Id="rId5" Type="http://schemas.openxmlformats.org/officeDocument/2006/relationships/image" Target="../media/image34.jpeg"/><Relationship Id="rId4" Type="http://schemas.openxmlformats.org/officeDocument/2006/relationships/image" Target="../media/image33.jpe"/></Relationships>
</file>

<file path=ppt/slides/_rels/slide13.xml.rels><?xml version="1.0" encoding="UTF-8" standalone="yes"?>
<Relationships xmlns="http://schemas.openxmlformats.org/package/2006/relationships"><Relationship Id="rId3" Type="http://schemas.openxmlformats.org/officeDocument/2006/relationships/image" Target="../media/image37.jpe"/><Relationship Id="rId2" Type="http://schemas.openxmlformats.org/officeDocument/2006/relationships/image" Target="../media/image36.jpe"/><Relationship Id="rId1" Type="http://schemas.openxmlformats.org/officeDocument/2006/relationships/slideLayout" Target="../slideLayouts/slideLayout9.xml"/><Relationship Id="rId5" Type="http://schemas.openxmlformats.org/officeDocument/2006/relationships/image" Target="../media/image39.jpe"/><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Relationship Id="rId7" Type="http://schemas.openxmlformats.org/officeDocument/2006/relationships/image" Target="../media/image45.jpeg"/><Relationship Id="rId2" Type="http://schemas.openxmlformats.org/officeDocument/2006/relationships/image" Target="../media/image40.jpe"/><Relationship Id="rId1" Type="http://schemas.openxmlformats.org/officeDocument/2006/relationships/slideLayout" Target="../slideLayouts/slideLayout9.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e"/><Relationship Id="rId2" Type="http://schemas.openxmlformats.org/officeDocument/2006/relationships/image" Target="../media/image49.jpe"/><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60.jpe"/><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image" Target="../media/image60.jpe"/><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61.jpe"/><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3.jpe"/><Relationship Id="rId4" Type="http://schemas.openxmlformats.org/officeDocument/2006/relationships/image" Target="../media/image6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277" y="4960137"/>
            <a:ext cx="8132323" cy="1463040"/>
          </a:xfrm>
        </p:spPr>
        <p:txBody>
          <a:bodyPr>
            <a:normAutofit/>
          </a:bodyPr>
          <a:lstStyle/>
          <a:p>
            <a:pPr algn="ctr"/>
            <a:r>
              <a:rPr lang="en-US" sz="4400" dirty="0" smtClean="0"/>
              <a:t>Winnie the Pooh Baby Quilt</a:t>
            </a:r>
            <a:endParaRPr lang="en-US" sz="4400" dirty="0"/>
          </a:p>
        </p:txBody>
      </p:sp>
      <p:sp>
        <p:nvSpPr>
          <p:cNvPr id="3" name="Subtitle 2"/>
          <p:cNvSpPr>
            <a:spLocks noGrp="1"/>
          </p:cNvSpPr>
          <p:nvPr>
            <p:ph type="subTitle" idx="1"/>
          </p:nvPr>
        </p:nvSpPr>
        <p:spPr/>
        <p:txBody>
          <a:bodyPr/>
          <a:lstStyle/>
          <a:p>
            <a:r>
              <a:rPr lang="en-US" dirty="0" smtClean="0"/>
              <a:t>Disappearing 9-patch</a:t>
            </a:r>
          </a:p>
        </p:txBody>
      </p:sp>
    </p:spTree>
    <p:extLst>
      <p:ext uri="{BB962C8B-B14F-4D97-AF65-F5344CB8AC3E}">
        <p14:creationId xmlns:p14="http://schemas.microsoft.com/office/powerpoint/2010/main" val="2964409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3923" y="94591"/>
            <a:ext cx="3932237" cy="595522"/>
          </a:xfrm>
        </p:spPr>
        <p:txBody>
          <a:bodyPr anchor="ctr">
            <a:normAutofit fontScale="90000"/>
          </a:bodyPr>
          <a:lstStyle/>
          <a:p>
            <a:pPr algn="ctr"/>
            <a:r>
              <a:rPr lang="en-US" b="1" dirty="0" smtClean="0"/>
              <a:t>Step 8</a:t>
            </a:r>
            <a:endParaRPr lang="en-US" b="1" dirty="0"/>
          </a:p>
        </p:txBody>
      </p:sp>
      <p:sp>
        <p:nvSpPr>
          <p:cNvPr id="4" name="Text Placeholder 3"/>
          <p:cNvSpPr>
            <a:spLocks noGrp="1"/>
          </p:cNvSpPr>
          <p:nvPr>
            <p:ph type="body" sz="half" idx="2"/>
          </p:nvPr>
        </p:nvSpPr>
        <p:spPr>
          <a:xfrm>
            <a:off x="250166" y="1958196"/>
            <a:ext cx="4339087" cy="2715404"/>
          </a:xfrm>
        </p:spPr>
        <p:txBody>
          <a:bodyPr anchor="ctr">
            <a:normAutofit/>
          </a:bodyPr>
          <a:lstStyle/>
          <a:p>
            <a:r>
              <a:rPr lang="en-US" sz="1200" dirty="0" smtClean="0"/>
              <a:t>Working from Left to right. </a:t>
            </a:r>
          </a:p>
          <a:p>
            <a:pPr marL="228600" indent="-228600">
              <a:buFont typeface="+mj-lt"/>
              <a:buAutoNum type="alphaUcPeriod"/>
            </a:pPr>
            <a:endParaRPr lang="en-US" sz="1200" dirty="0" smtClean="0"/>
          </a:p>
          <a:p>
            <a:pPr marL="228600" indent="-228600">
              <a:buFont typeface="+mj-lt"/>
              <a:buAutoNum type="alphaUcPeriod"/>
            </a:pPr>
            <a:endParaRPr lang="en-US" sz="1200" dirty="0" smtClean="0"/>
          </a:p>
          <a:p>
            <a:pPr marL="228600" indent="-228600">
              <a:buFont typeface="+mj-lt"/>
              <a:buAutoNum type="alphaUcPeriod"/>
            </a:pPr>
            <a:r>
              <a:rPr lang="en-US" sz="1200" dirty="0" smtClean="0"/>
              <a:t>Press all character rows towards the characters</a:t>
            </a:r>
          </a:p>
          <a:p>
            <a:pPr marL="228600" indent="-228600">
              <a:buFont typeface="+mj-lt"/>
              <a:buAutoNum type="alphaUcPeriod"/>
            </a:pPr>
            <a:r>
              <a:rPr lang="en-US" sz="1200" dirty="0" smtClean="0"/>
              <a:t>Press all center rows towards the solids</a:t>
            </a:r>
          </a:p>
          <a:p>
            <a:pPr marL="228600" indent="-228600">
              <a:buFont typeface="+mj-lt"/>
              <a:buAutoNum type="alphaUcPeriod"/>
            </a:pPr>
            <a:r>
              <a:rPr lang="en-US" sz="1200" dirty="0" smtClean="0"/>
              <a:t>Remove 1</a:t>
            </a:r>
            <a:r>
              <a:rPr lang="en-US" sz="1200" baseline="30000" dirty="0" smtClean="0"/>
              <a:t>st</a:t>
            </a:r>
            <a:r>
              <a:rPr lang="en-US" sz="1200" dirty="0" smtClean="0"/>
              <a:t> rows from all squares</a:t>
            </a:r>
          </a:p>
          <a:p>
            <a:pPr marL="228600" indent="-228600">
              <a:buFont typeface="+mj-lt"/>
              <a:buAutoNum type="alphaUcPeriod"/>
            </a:pPr>
            <a:r>
              <a:rPr lang="en-US" sz="1200" dirty="0" smtClean="0"/>
              <a:t>Remove center rows from all squares</a:t>
            </a:r>
          </a:p>
          <a:p>
            <a:pPr marL="228600" indent="-228600">
              <a:buFont typeface="+mj-lt"/>
              <a:buAutoNum type="alphaUcPeriod"/>
            </a:pPr>
            <a:r>
              <a:rPr lang="en-US" sz="1200" dirty="0" smtClean="0"/>
              <a:t>Remove 3</a:t>
            </a:r>
            <a:r>
              <a:rPr lang="en-US" sz="1200" baseline="30000" dirty="0" smtClean="0"/>
              <a:t>rd</a:t>
            </a:r>
            <a:r>
              <a:rPr lang="en-US" sz="1200" dirty="0" smtClean="0"/>
              <a:t> rows from all squares</a:t>
            </a:r>
          </a:p>
          <a:p>
            <a:pPr marL="228600" indent="-228600">
              <a:buFont typeface="+mj-lt"/>
              <a:buAutoNum type="alphaUcPeriod"/>
            </a:pPr>
            <a:r>
              <a:rPr lang="en-US" sz="1200" dirty="0" smtClean="0"/>
              <a:t>Sew 1</a:t>
            </a:r>
            <a:r>
              <a:rPr lang="en-US" sz="1200" baseline="30000" dirty="0" smtClean="0"/>
              <a:t>st</a:t>
            </a:r>
            <a:r>
              <a:rPr lang="en-US" sz="1200" dirty="0" smtClean="0"/>
              <a:t> row to center row</a:t>
            </a:r>
          </a:p>
          <a:p>
            <a:pPr marL="228600" indent="-228600">
              <a:buFont typeface="+mj-lt"/>
              <a:buAutoNum type="alphaUcPeriod"/>
            </a:pPr>
            <a:r>
              <a:rPr lang="en-US" sz="1200" dirty="0" smtClean="0"/>
              <a:t>Sew 1</a:t>
            </a:r>
            <a:r>
              <a:rPr lang="en-US" sz="1200" baseline="30000" dirty="0" smtClean="0"/>
              <a:t>st</a:t>
            </a:r>
            <a:r>
              <a:rPr lang="en-US" sz="1200" dirty="0" smtClean="0"/>
              <a:t> &amp; 2</a:t>
            </a:r>
            <a:r>
              <a:rPr lang="en-US" sz="1200" baseline="30000" dirty="0" smtClean="0"/>
              <a:t>nd</a:t>
            </a:r>
            <a:r>
              <a:rPr lang="en-US" sz="1200" dirty="0" smtClean="0"/>
              <a:t> Row set to 3</a:t>
            </a:r>
            <a:r>
              <a:rPr lang="en-US" sz="1200" baseline="30000" dirty="0" smtClean="0"/>
              <a:t>rd</a:t>
            </a:r>
            <a:r>
              <a:rPr lang="en-US" sz="1200" dirty="0" smtClean="0"/>
              <a:t> row</a:t>
            </a:r>
          </a:p>
          <a:p>
            <a:pPr marL="228600" indent="-228600">
              <a:buFont typeface="+mj-lt"/>
              <a:buAutoNum type="alphaUcPeriod"/>
            </a:pPr>
            <a:r>
              <a:rPr lang="en-US" sz="1200" dirty="0" smtClean="0"/>
              <a:t>Press all squares towards the pictures</a:t>
            </a:r>
          </a:p>
          <a:p>
            <a:pPr marL="228600" indent="-228600">
              <a:buFont typeface="+mj-lt"/>
              <a:buAutoNum type="alphaUcPeriod"/>
            </a:pPr>
            <a:r>
              <a:rPr lang="en-US" sz="1200" dirty="0" smtClean="0"/>
              <a:t>Put squares back on Layout board</a:t>
            </a:r>
          </a:p>
        </p:txBody>
      </p:sp>
      <p:sp>
        <p:nvSpPr>
          <p:cNvPr id="6" name="TextBox 5"/>
          <p:cNvSpPr txBox="1"/>
          <p:nvPr/>
        </p:nvSpPr>
        <p:spPr>
          <a:xfrm>
            <a:off x="1106903" y="914400"/>
            <a:ext cx="3626276" cy="369332"/>
          </a:xfrm>
          <a:prstGeom prst="rect">
            <a:avLst/>
          </a:prstGeom>
          <a:noFill/>
        </p:spPr>
        <p:txBody>
          <a:bodyPr wrap="square" rtlCol="0" anchor="ctr">
            <a:spAutoFit/>
          </a:bodyPr>
          <a:lstStyle/>
          <a:p>
            <a:pPr algn="ctr"/>
            <a:r>
              <a:rPr lang="en-US" b="1" dirty="0" smtClean="0"/>
              <a:t>9-Patch Assembly</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0429" t="14669" r="11945" b="16526"/>
          <a:stretch/>
        </p:blipFill>
        <p:spPr>
          <a:xfrm>
            <a:off x="6480490" y="88463"/>
            <a:ext cx="1319822" cy="2390537"/>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6569" b="24877"/>
          <a:stretch/>
        </p:blipFill>
        <p:spPr>
          <a:xfrm>
            <a:off x="8944012" y="88463"/>
            <a:ext cx="2613804" cy="225926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8470" b="26474"/>
          <a:stretch/>
        </p:blipFill>
        <p:spPr>
          <a:xfrm>
            <a:off x="5937479" y="3109412"/>
            <a:ext cx="2405845" cy="2358005"/>
          </a:xfrm>
          <a:prstGeom prst="rect">
            <a:avLst/>
          </a:prstGeom>
        </p:spPr>
      </p:pic>
      <p:sp>
        <p:nvSpPr>
          <p:cNvPr id="10" name="TextBox 9"/>
          <p:cNvSpPr txBox="1"/>
          <p:nvPr/>
        </p:nvSpPr>
        <p:spPr>
          <a:xfrm>
            <a:off x="5857337" y="2624929"/>
            <a:ext cx="2566128" cy="338554"/>
          </a:xfrm>
          <a:prstGeom prst="rect">
            <a:avLst/>
          </a:prstGeom>
          <a:noFill/>
        </p:spPr>
        <p:txBody>
          <a:bodyPr wrap="square" rtlCol="0">
            <a:spAutoFit/>
          </a:bodyPr>
          <a:lstStyle/>
          <a:p>
            <a:r>
              <a:rPr lang="en-US" sz="800" dirty="0" smtClean="0"/>
              <a:t>F. Sew center to 1</a:t>
            </a:r>
            <a:r>
              <a:rPr lang="en-US" sz="800" baseline="30000" dirty="0" smtClean="0"/>
              <a:t>st</a:t>
            </a:r>
            <a:r>
              <a:rPr lang="en-US" sz="800" dirty="0" smtClean="0"/>
              <a:t> row making sure match the seams and the right edge to the left edge.</a:t>
            </a:r>
          </a:p>
        </p:txBody>
      </p:sp>
      <p:sp>
        <p:nvSpPr>
          <p:cNvPr id="11" name="TextBox 10"/>
          <p:cNvSpPr txBox="1"/>
          <p:nvPr/>
        </p:nvSpPr>
        <p:spPr>
          <a:xfrm>
            <a:off x="8944012" y="2514529"/>
            <a:ext cx="2613804" cy="338554"/>
          </a:xfrm>
          <a:prstGeom prst="rect">
            <a:avLst/>
          </a:prstGeom>
          <a:noFill/>
        </p:spPr>
        <p:txBody>
          <a:bodyPr wrap="square" rtlCol="0">
            <a:spAutoFit/>
          </a:bodyPr>
          <a:lstStyle/>
          <a:p>
            <a:r>
              <a:rPr lang="en-US" sz="800" dirty="0" smtClean="0"/>
              <a:t>G. Sew the3rd row to the center row. Matching up the seams.</a:t>
            </a:r>
          </a:p>
        </p:txBody>
      </p:sp>
      <p:sp>
        <p:nvSpPr>
          <p:cNvPr id="12" name="TextBox 11"/>
          <p:cNvSpPr txBox="1"/>
          <p:nvPr/>
        </p:nvSpPr>
        <p:spPr>
          <a:xfrm>
            <a:off x="5928390" y="5584849"/>
            <a:ext cx="2424023" cy="215444"/>
          </a:xfrm>
          <a:prstGeom prst="rect">
            <a:avLst/>
          </a:prstGeom>
          <a:noFill/>
        </p:spPr>
        <p:txBody>
          <a:bodyPr wrap="square" rtlCol="0">
            <a:spAutoFit/>
          </a:bodyPr>
          <a:lstStyle/>
          <a:p>
            <a:r>
              <a:rPr lang="en-US" sz="800" dirty="0" smtClean="0"/>
              <a:t>H. Press Squares toward the pictures.</a:t>
            </a: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3831" r="10938" b="21671"/>
          <a:stretch/>
        </p:blipFill>
        <p:spPr>
          <a:xfrm>
            <a:off x="9302008" y="2952941"/>
            <a:ext cx="1708031" cy="3138904"/>
          </a:xfrm>
          <a:prstGeom prst="rect">
            <a:avLst/>
          </a:prstGeom>
        </p:spPr>
      </p:pic>
      <p:sp>
        <p:nvSpPr>
          <p:cNvPr id="14" name="TextBox 13"/>
          <p:cNvSpPr txBox="1"/>
          <p:nvPr/>
        </p:nvSpPr>
        <p:spPr>
          <a:xfrm>
            <a:off x="8944012" y="6191703"/>
            <a:ext cx="2424023" cy="338554"/>
          </a:xfrm>
          <a:prstGeom prst="rect">
            <a:avLst/>
          </a:prstGeom>
          <a:noFill/>
        </p:spPr>
        <p:txBody>
          <a:bodyPr wrap="square" rtlCol="0">
            <a:spAutoFit/>
          </a:bodyPr>
          <a:lstStyle/>
          <a:p>
            <a:r>
              <a:rPr lang="en-US" sz="800" dirty="0" smtClean="0"/>
              <a:t>I. Put all the sewn and pressed Squares back in order on layout board.</a:t>
            </a:r>
          </a:p>
        </p:txBody>
      </p:sp>
    </p:spTree>
    <p:extLst>
      <p:ext uri="{BB962C8B-B14F-4D97-AF65-F5344CB8AC3E}">
        <p14:creationId xmlns:p14="http://schemas.microsoft.com/office/powerpoint/2010/main" val="3844185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962" y="94591"/>
            <a:ext cx="3932237" cy="595522"/>
          </a:xfrm>
        </p:spPr>
        <p:txBody>
          <a:bodyPr anchor="ctr">
            <a:normAutofit fontScale="90000"/>
          </a:bodyPr>
          <a:lstStyle/>
          <a:p>
            <a:pPr algn="ctr"/>
            <a:r>
              <a:rPr lang="en-US" b="1" dirty="0" smtClean="0"/>
              <a:t>Step 9</a:t>
            </a:r>
            <a:endParaRPr lang="en-US" b="1" dirty="0"/>
          </a:p>
        </p:txBody>
      </p:sp>
      <p:sp>
        <p:nvSpPr>
          <p:cNvPr id="4" name="Text Placeholder 3"/>
          <p:cNvSpPr>
            <a:spLocks noGrp="1"/>
          </p:cNvSpPr>
          <p:nvPr>
            <p:ph type="body" sz="half" idx="2"/>
          </p:nvPr>
        </p:nvSpPr>
        <p:spPr>
          <a:xfrm>
            <a:off x="130447" y="1842786"/>
            <a:ext cx="4625266" cy="2715404"/>
          </a:xfrm>
        </p:spPr>
        <p:txBody>
          <a:bodyPr anchor="ctr">
            <a:normAutofit fontScale="92500" lnSpcReduction="10000"/>
          </a:bodyPr>
          <a:lstStyle/>
          <a:p>
            <a:pPr marL="228600" indent="-228600">
              <a:buAutoNum type="alphaUcPeriod"/>
            </a:pPr>
            <a:r>
              <a:rPr lang="en-US" sz="1200" dirty="0" smtClean="0"/>
              <a:t>Cut all 9-patch squares down the center vertically and horizontally.</a:t>
            </a:r>
          </a:p>
          <a:p>
            <a:pPr marL="228600" indent="-228600">
              <a:buAutoNum type="alphaUcPeriod"/>
            </a:pPr>
            <a:r>
              <a:rPr lang="en-US" sz="1200" dirty="0" smtClean="0"/>
              <a:t>Place on Layout board</a:t>
            </a:r>
          </a:p>
          <a:p>
            <a:pPr marL="228600" indent="-228600">
              <a:buAutoNum type="alphaUcPeriod"/>
            </a:pPr>
            <a:r>
              <a:rPr lang="en-US" sz="1200" dirty="0" smtClean="0"/>
              <a:t>Flip all squares so that the Solid is in the left corner.</a:t>
            </a:r>
          </a:p>
          <a:p>
            <a:pPr marL="228600" indent="-228600">
              <a:buAutoNum type="alphaUcPeriod"/>
            </a:pPr>
            <a:r>
              <a:rPr lang="en-US" sz="1200" dirty="0" smtClean="0"/>
              <a:t>Lay the Tigger square next to the Winnie the Pooh square, then put the Piglet square next to Tigger Square</a:t>
            </a:r>
          </a:p>
          <a:p>
            <a:pPr marL="228600" indent="-228600">
              <a:buAutoNum type="alphaUcPeriod"/>
            </a:pPr>
            <a:r>
              <a:rPr lang="en-US" sz="1200" dirty="0" smtClean="0"/>
              <a:t>Cut the Last Partial 9 patch and put Eeyore square next to Piglet and Pooh Next to Eeyore. (Solids should be in Left corner).</a:t>
            </a:r>
          </a:p>
          <a:p>
            <a:pPr marL="228600" indent="-228600">
              <a:buAutoNum type="alphaUcPeriod"/>
            </a:pPr>
            <a:r>
              <a:rPr lang="en-US" sz="1200" dirty="0" smtClean="0"/>
              <a:t>Verify that all characters are upright</a:t>
            </a:r>
          </a:p>
          <a:p>
            <a:pPr marL="228600" indent="-228600">
              <a:buAutoNum type="alphaUcPeriod"/>
            </a:pPr>
            <a:endParaRPr lang="en-US" sz="1200" dirty="0"/>
          </a:p>
          <a:p>
            <a:r>
              <a:rPr lang="en-US" sz="1200" dirty="0" smtClean="0"/>
              <a:t>*If you do have an error of on one of the squares you can easily fix. Tear out the seam that was wrong turn the character square so that it faces upright and make sure to reattach it so that the Solid squares is in the upper left corner.</a:t>
            </a:r>
          </a:p>
          <a:p>
            <a:pPr marL="228600" indent="-228600">
              <a:buAutoNum type="alphaUcPeriod"/>
            </a:pPr>
            <a:endParaRPr lang="en-US" sz="1200" dirty="0" smtClean="0"/>
          </a:p>
        </p:txBody>
      </p:sp>
      <p:sp>
        <p:nvSpPr>
          <p:cNvPr id="6" name="TextBox 5"/>
          <p:cNvSpPr txBox="1"/>
          <p:nvPr/>
        </p:nvSpPr>
        <p:spPr>
          <a:xfrm>
            <a:off x="920560" y="897117"/>
            <a:ext cx="3045040" cy="369332"/>
          </a:xfrm>
          <a:prstGeom prst="rect">
            <a:avLst/>
          </a:prstGeom>
          <a:noFill/>
        </p:spPr>
        <p:txBody>
          <a:bodyPr wrap="square" rtlCol="0" anchor="ctr">
            <a:spAutoFit/>
          </a:bodyPr>
          <a:lstStyle/>
          <a:p>
            <a:r>
              <a:rPr lang="en-US" b="1" dirty="0" smtClean="0"/>
              <a:t>Cut The 9-Patch Squares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121" r="8797" b="15036"/>
          <a:stretch/>
        </p:blipFill>
        <p:spPr>
          <a:xfrm>
            <a:off x="4731798" y="94591"/>
            <a:ext cx="3266983" cy="5826815"/>
          </a:xfrm>
          <a:prstGeom prst="rect">
            <a:avLst/>
          </a:prstGeom>
        </p:spPr>
      </p:pic>
      <p:sp>
        <p:nvSpPr>
          <p:cNvPr id="7" name="TextBox 6"/>
          <p:cNvSpPr txBox="1"/>
          <p:nvPr/>
        </p:nvSpPr>
        <p:spPr>
          <a:xfrm>
            <a:off x="4755713" y="6152225"/>
            <a:ext cx="3243068" cy="215444"/>
          </a:xfrm>
          <a:prstGeom prst="rect">
            <a:avLst/>
          </a:prstGeom>
          <a:noFill/>
        </p:spPr>
        <p:txBody>
          <a:bodyPr wrap="square" rtlCol="0">
            <a:spAutoFit/>
          </a:bodyPr>
          <a:lstStyle/>
          <a:p>
            <a:r>
              <a:rPr lang="en-US" sz="800" dirty="0" smtClean="0"/>
              <a:t>B. Place on Layout board</a:t>
            </a:r>
            <a:endParaRPr lang="en-US" sz="8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293" t="5955" r="12910" b="17799"/>
          <a:stretch/>
        </p:blipFill>
        <p:spPr>
          <a:xfrm>
            <a:off x="8321379" y="107413"/>
            <a:ext cx="3533802" cy="5813993"/>
          </a:xfrm>
          <a:prstGeom prst="rect">
            <a:avLst/>
          </a:prstGeom>
        </p:spPr>
      </p:pic>
      <p:sp>
        <p:nvSpPr>
          <p:cNvPr id="9" name="TextBox 8"/>
          <p:cNvSpPr txBox="1"/>
          <p:nvPr/>
        </p:nvSpPr>
        <p:spPr>
          <a:xfrm>
            <a:off x="8321379" y="6152225"/>
            <a:ext cx="3243068" cy="707886"/>
          </a:xfrm>
          <a:prstGeom prst="rect">
            <a:avLst/>
          </a:prstGeom>
          <a:noFill/>
        </p:spPr>
        <p:txBody>
          <a:bodyPr wrap="square" rtlCol="0">
            <a:spAutoFit/>
          </a:bodyPr>
          <a:lstStyle/>
          <a:p>
            <a:r>
              <a:rPr lang="en-US" sz="800" dirty="0" smtClean="0"/>
              <a:t>C. Flip all squares so that the solid is in left corner.</a:t>
            </a:r>
          </a:p>
          <a:p>
            <a:r>
              <a:rPr lang="en-US" sz="800" dirty="0" smtClean="0"/>
              <a:t>D. Lay the Tigger Square next to Pooh Square on the bottom, lay Piglet Square next to Tigger. Cut and Place the final two squares from the partial 9-Patch with Eeyore first and Pooh last.</a:t>
            </a:r>
            <a:endParaRPr lang="en-US" sz="800"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8841" b="30884"/>
          <a:stretch/>
        </p:blipFill>
        <p:spPr>
          <a:xfrm>
            <a:off x="251046" y="4451229"/>
            <a:ext cx="1783085" cy="1595887"/>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21761" b="26284"/>
          <a:stretch/>
        </p:blipFill>
        <p:spPr>
          <a:xfrm>
            <a:off x="2461329" y="4451229"/>
            <a:ext cx="1725476" cy="1595887"/>
          </a:xfrm>
          <a:prstGeom prst="rect">
            <a:avLst/>
          </a:prstGeom>
        </p:spPr>
      </p:pic>
      <p:sp>
        <p:nvSpPr>
          <p:cNvPr id="13" name="TextBox 12"/>
          <p:cNvSpPr txBox="1"/>
          <p:nvPr/>
        </p:nvSpPr>
        <p:spPr>
          <a:xfrm>
            <a:off x="251046" y="6290724"/>
            <a:ext cx="3935759" cy="215444"/>
          </a:xfrm>
          <a:prstGeom prst="rect">
            <a:avLst/>
          </a:prstGeom>
          <a:noFill/>
        </p:spPr>
        <p:txBody>
          <a:bodyPr wrap="square" rtlCol="0">
            <a:spAutoFit/>
          </a:bodyPr>
          <a:lstStyle/>
          <a:p>
            <a:r>
              <a:rPr lang="en-US" sz="800" dirty="0" smtClean="0"/>
              <a:t>A. Cut all 9-patch squares vertically and horizontally</a:t>
            </a:r>
          </a:p>
        </p:txBody>
      </p:sp>
    </p:spTree>
    <p:extLst>
      <p:ext uri="{BB962C8B-B14F-4D97-AF65-F5344CB8AC3E}">
        <p14:creationId xmlns:p14="http://schemas.microsoft.com/office/powerpoint/2010/main" val="136939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3923" y="94591"/>
            <a:ext cx="3932237" cy="595522"/>
          </a:xfrm>
        </p:spPr>
        <p:txBody>
          <a:bodyPr anchor="ctr">
            <a:normAutofit fontScale="90000"/>
          </a:bodyPr>
          <a:lstStyle/>
          <a:p>
            <a:pPr algn="ctr"/>
            <a:r>
              <a:rPr lang="en-US" b="1" dirty="0" smtClean="0"/>
              <a:t>Step 10</a:t>
            </a:r>
            <a:endParaRPr lang="en-US" b="1" dirty="0"/>
          </a:p>
        </p:txBody>
      </p:sp>
      <p:sp>
        <p:nvSpPr>
          <p:cNvPr id="4" name="Text Placeholder 3"/>
          <p:cNvSpPr>
            <a:spLocks noGrp="1"/>
          </p:cNvSpPr>
          <p:nvPr>
            <p:ph type="body" sz="half" idx="2"/>
          </p:nvPr>
        </p:nvSpPr>
        <p:spPr>
          <a:xfrm>
            <a:off x="250166" y="1958196"/>
            <a:ext cx="5339751" cy="2715404"/>
          </a:xfrm>
        </p:spPr>
        <p:txBody>
          <a:bodyPr anchor="ctr">
            <a:normAutofit/>
          </a:bodyPr>
          <a:lstStyle/>
          <a:p>
            <a:pPr marL="228600" indent="-228600">
              <a:buFont typeface="+mj-lt"/>
              <a:buAutoNum type="alphaUcPeriod"/>
            </a:pPr>
            <a:r>
              <a:rPr lang="en-US" sz="1200" dirty="0" smtClean="0"/>
              <a:t>Carefully pin squares 1 and 2, 3 and 4, 5 and 6 of each row. Making sure to match up seams.</a:t>
            </a:r>
          </a:p>
          <a:p>
            <a:pPr marL="228600" indent="-228600">
              <a:buFont typeface="+mj-lt"/>
              <a:buAutoNum type="alphaUcPeriod"/>
            </a:pPr>
            <a:r>
              <a:rPr lang="en-US" sz="1200" dirty="0" smtClean="0"/>
              <a:t>Sew all of these in a chain. </a:t>
            </a:r>
          </a:p>
          <a:p>
            <a:pPr marL="228600" indent="-228600">
              <a:buFont typeface="+mj-lt"/>
              <a:buAutoNum type="alphaUcPeriod"/>
            </a:pPr>
            <a:r>
              <a:rPr lang="en-US" sz="1200" dirty="0" smtClean="0"/>
              <a:t>Cut apart chain making sure the 1</a:t>
            </a:r>
            <a:r>
              <a:rPr lang="en-US" sz="1200" baseline="30000" dirty="0" smtClean="0"/>
              <a:t>st</a:t>
            </a:r>
            <a:r>
              <a:rPr lang="en-US" sz="1200" dirty="0" smtClean="0"/>
              <a:t> square set is on bottom so when you flip them it is first again.</a:t>
            </a:r>
          </a:p>
          <a:p>
            <a:pPr marL="228600" indent="-228600">
              <a:buFont typeface="+mj-lt"/>
              <a:buAutoNum type="alphaUcPeriod"/>
            </a:pPr>
            <a:r>
              <a:rPr lang="en-US" sz="1200" dirty="0" smtClean="0"/>
              <a:t>Carefully pin 1</a:t>
            </a:r>
            <a:r>
              <a:rPr lang="en-US" sz="1200" baseline="30000" dirty="0" smtClean="0"/>
              <a:t>st</a:t>
            </a:r>
            <a:r>
              <a:rPr lang="en-US" sz="1200" dirty="0" smtClean="0"/>
              <a:t> square set with 2</a:t>
            </a:r>
            <a:r>
              <a:rPr lang="en-US" sz="1200" baseline="30000" dirty="0" smtClean="0"/>
              <a:t>nd</a:t>
            </a:r>
            <a:r>
              <a:rPr lang="en-US" sz="1200" dirty="0" smtClean="0"/>
              <a:t> square set matching seams, and 2</a:t>
            </a:r>
            <a:r>
              <a:rPr lang="en-US" sz="1200" baseline="30000" dirty="0" smtClean="0"/>
              <a:t>nd</a:t>
            </a:r>
            <a:r>
              <a:rPr lang="en-US" sz="1200" dirty="0" smtClean="0"/>
              <a:t> square set with 3</a:t>
            </a:r>
            <a:r>
              <a:rPr lang="en-US" sz="1200" baseline="30000" dirty="0" smtClean="0"/>
              <a:t>rd</a:t>
            </a:r>
            <a:r>
              <a:rPr lang="en-US" sz="1200" dirty="0" smtClean="0"/>
              <a:t> square set of each row matching seams.</a:t>
            </a:r>
          </a:p>
          <a:p>
            <a:pPr marL="228600" indent="-228600">
              <a:buFont typeface="+mj-lt"/>
              <a:buAutoNum type="alphaUcPeriod"/>
            </a:pPr>
            <a:endParaRPr lang="en-US" sz="1200" dirty="0" smtClean="0"/>
          </a:p>
        </p:txBody>
      </p:sp>
      <p:sp>
        <p:nvSpPr>
          <p:cNvPr id="6" name="TextBox 5"/>
          <p:cNvSpPr txBox="1"/>
          <p:nvPr/>
        </p:nvSpPr>
        <p:spPr>
          <a:xfrm>
            <a:off x="1237891" y="914400"/>
            <a:ext cx="3364301" cy="369332"/>
          </a:xfrm>
          <a:prstGeom prst="rect">
            <a:avLst/>
          </a:prstGeom>
          <a:noFill/>
        </p:spPr>
        <p:txBody>
          <a:bodyPr wrap="square" rtlCol="0" anchor="ctr">
            <a:spAutoFit/>
          </a:bodyPr>
          <a:lstStyle/>
          <a:p>
            <a:pPr algn="ctr"/>
            <a:r>
              <a:rPr lang="en-US" b="1" dirty="0" smtClean="0"/>
              <a:t>Assembly of Rows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8417" b="16100"/>
          <a:stretch/>
        </p:blipFill>
        <p:spPr>
          <a:xfrm rot="5400000">
            <a:off x="6053042" y="-299768"/>
            <a:ext cx="1502085" cy="2428335"/>
          </a:xfrm>
          <a:prstGeom prst="rect">
            <a:avLst/>
          </a:prstGeom>
        </p:spPr>
      </p:pic>
      <p:sp>
        <p:nvSpPr>
          <p:cNvPr id="7" name="TextBox 6"/>
          <p:cNvSpPr txBox="1"/>
          <p:nvPr/>
        </p:nvSpPr>
        <p:spPr>
          <a:xfrm>
            <a:off x="5589917" y="1850474"/>
            <a:ext cx="2428335" cy="461665"/>
          </a:xfrm>
          <a:prstGeom prst="rect">
            <a:avLst/>
          </a:prstGeom>
          <a:noFill/>
        </p:spPr>
        <p:txBody>
          <a:bodyPr wrap="square" rtlCol="0">
            <a:spAutoFit/>
          </a:bodyPr>
          <a:lstStyle/>
          <a:p>
            <a:r>
              <a:rPr lang="en-US" sz="800" dirty="0" smtClean="0"/>
              <a:t>A. Carefully pin squares 1 and 2, 3 and 4 and 5 and 6 of each row. Matching up seams.</a:t>
            </a:r>
          </a:p>
          <a:p>
            <a:r>
              <a:rPr lang="en-US" sz="800" dirty="0" smtClean="0"/>
              <a:t>B. Sew all these in a chain.</a:t>
            </a:r>
            <a:endParaRPr lang="en-US" sz="8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3664" t="2390" r="16401" b="21887"/>
          <a:stretch/>
        </p:blipFill>
        <p:spPr>
          <a:xfrm>
            <a:off x="5432830" y="2419861"/>
            <a:ext cx="1810328" cy="3459737"/>
          </a:xfrm>
          <a:prstGeom prst="rect">
            <a:avLst/>
          </a:prstGeom>
        </p:spPr>
      </p:pic>
      <p:sp>
        <p:nvSpPr>
          <p:cNvPr id="9" name="TextBox 8"/>
          <p:cNvSpPr txBox="1"/>
          <p:nvPr/>
        </p:nvSpPr>
        <p:spPr>
          <a:xfrm>
            <a:off x="5123826" y="5987320"/>
            <a:ext cx="2428335" cy="461665"/>
          </a:xfrm>
          <a:prstGeom prst="rect">
            <a:avLst/>
          </a:prstGeom>
          <a:noFill/>
        </p:spPr>
        <p:txBody>
          <a:bodyPr wrap="square" rtlCol="0">
            <a:spAutoFit/>
          </a:bodyPr>
          <a:lstStyle/>
          <a:p>
            <a:r>
              <a:rPr lang="en-US" sz="800" dirty="0" smtClean="0"/>
              <a:t>C. Layout sets in correct order. Carefully Pin 1</a:t>
            </a:r>
            <a:r>
              <a:rPr lang="en-US" sz="800" baseline="30000" dirty="0" smtClean="0"/>
              <a:t>st</a:t>
            </a:r>
            <a:r>
              <a:rPr lang="en-US" sz="800" dirty="0" smtClean="0"/>
              <a:t> square set to 2</a:t>
            </a:r>
            <a:r>
              <a:rPr lang="en-US" sz="800" baseline="30000" dirty="0" smtClean="0"/>
              <a:t>nd</a:t>
            </a:r>
            <a:r>
              <a:rPr lang="en-US" sz="800" dirty="0" smtClean="0"/>
              <a:t> square set, and 2</a:t>
            </a:r>
            <a:r>
              <a:rPr lang="en-US" sz="800" baseline="30000" dirty="0" smtClean="0"/>
              <a:t>nd</a:t>
            </a:r>
            <a:r>
              <a:rPr lang="en-US" sz="800" dirty="0" smtClean="0"/>
              <a:t> square set with third. Matching seams up.</a:t>
            </a:r>
            <a:endParaRPr lang="en-US" sz="800"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0189" b="29812"/>
          <a:stretch/>
        </p:blipFill>
        <p:spPr>
          <a:xfrm>
            <a:off x="9295814" y="94591"/>
            <a:ext cx="1860194" cy="196987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742" t="11898" r="13352" b="15153"/>
          <a:stretch/>
        </p:blipFill>
        <p:spPr>
          <a:xfrm>
            <a:off x="7345499" y="2747554"/>
            <a:ext cx="2657256" cy="1338346"/>
          </a:xfrm>
          <a:prstGeom prst="rect">
            <a:avLst/>
          </a:prstGeom>
        </p:spPr>
      </p:pic>
      <p:sp>
        <p:nvSpPr>
          <p:cNvPr id="12" name="TextBox 11"/>
          <p:cNvSpPr txBox="1"/>
          <p:nvPr/>
        </p:nvSpPr>
        <p:spPr>
          <a:xfrm>
            <a:off x="9011743" y="2149523"/>
            <a:ext cx="2428335" cy="461665"/>
          </a:xfrm>
          <a:prstGeom prst="rect">
            <a:avLst/>
          </a:prstGeom>
          <a:noFill/>
        </p:spPr>
        <p:txBody>
          <a:bodyPr wrap="square" rtlCol="0">
            <a:spAutoFit/>
          </a:bodyPr>
          <a:lstStyle/>
          <a:p>
            <a:r>
              <a:rPr lang="en-US" sz="800" dirty="0" smtClean="0"/>
              <a:t>C. My 1</a:t>
            </a:r>
            <a:r>
              <a:rPr lang="en-US" sz="800" baseline="30000" dirty="0" smtClean="0"/>
              <a:t>st</a:t>
            </a:r>
            <a:r>
              <a:rPr lang="en-US" sz="800" dirty="0" smtClean="0"/>
              <a:t> and 2</a:t>
            </a:r>
            <a:r>
              <a:rPr lang="en-US" sz="800" baseline="30000" dirty="0" smtClean="0"/>
              <a:t>nd</a:t>
            </a:r>
            <a:r>
              <a:rPr lang="en-US" sz="800" dirty="0" smtClean="0"/>
              <a:t>, 3</a:t>
            </a:r>
            <a:r>
              <a:rPr lang="en-US" sz="800" baseline="30000" dirty="0" smtClean="0"/>
              <a:t>rd</a:t>
            </a:r>
            <a:r>
              <a:rPr lang="en-US" sz="800" dirty="0" smtClean="0"/>
              <a:t> and 4</a:t>
            </a:r>
            <a:r>
              <a:rPr lang="en-US" sz="800" baseline="30000" dirty="0" smtClean="0"/>
              <a:t>th</a:t>
            </a:r>
            <a:r>
              <a:rPr lang="en-US" sz="800" dirty="0" smtClean="0"/>
              <a:t>, and 5</a:t>
            </a:r>
            <a:r>
              <a:rPr lang="en-US" sz="800" baseline="30000" dirty="0" smtClean="0"/>
              <a:t>th</a:t>
            </a:r>
            <a:r>
              <a:rPr lang="en-US" sz="800" dirty="0" smtClean="0"/>
              <a:t> and 6</a:t>
            </a:r>
            <a:r>
              <a:rPr lang="en-US" sz="800" baseline="30000" dirty="0" smtClean="0"/>
              <a:t>th</a:t>
            </a:r>
            <a:r>
              <a:rPr lang="en-US" sz="800" dirty="0" smtClean="0"/>
              <a:t> sets. After I flipped my pile so left-top row was on top.</a:t>
            </a:r>
            <a:endParaRPr lang="en-US" sz="800" dirty="0"/>
          </a:p>
        </p:txBody>
      </p:sp>
      <p:sp>
        <p:nvSpPr>
          <p:cNvPr id="13" name="TextBox 12"/>
          <p:cNvSpPr txBox="1"/>
          <p:nvPr/>
        </p:nvSpPr>
        <p:spPr>
          <a:xfrm>
            <a:off x="7345499" y="4193622"/>
            <a:ext cx="2428335" cy="830997"/>
          </a:xfrm>
          <a:prstGeom prst="rect">
            <a:avLst/>
          </a:prstGeom>
          <a:noFill/>
        </p:spPr>
        <p:txBody>
          <a:bodyPr wrap="square" rtlCol="0">
            <a:spAutoFit/>
          </a:bodyPr>
          <a:lstStyle/>
          <a:p>
            <a:r>
              <a:rPr lang="en-US" sz="800" dirty="0" smtClean="0"/>
              <a:t>D. All the finished rows. These are not in correct order but I easily could remember which was top. </a:t>
            </a:r>
          </a:p>
          <a:p>
            <a:endParaRPr lang="en-US" sz="800" dirty="0"/>
          </a:p>
          <a:p>
            <a:r>
              <a:rPr lang="en-US" sz="800" dirty="0" smtClean="0"/>
              <a:t>D. This is how it looks on the layout board. </a:t>
            </a:r>
          </a:p>
          <a:p>
            <a:r>
              <a:rPr lang="en-US" sz="800" dirty="0" smtClean="0"/>
              <a:t>----------</a:t>
            </a:r>
            <a:r>
              <a:rPr lang="en-US" sz="800" dirty="0" smtClean="0">
                <a:sym typeface="Wingdings" panose="05000000000000000000" pitchFamily="2" charset="2"/>
              </a:rPr>
              <a:t></a:t>
            </a:r>
            <a:endParaRPr lang="en-US" sz="800" dirty="0"/>
          </a:p>
        </p:txBody>
      </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12334" r="21953" b="20629"/>
          <a:stretch/>
        </p:blipFill>
        <p:spPr>
          <a:xfrm>
            <a:off x="10146417" y="2752563"/>
            <a:ext cx="1747598" cy="3725454"/>
          </a:xfrm>
          <a:prstGeom prst="rect">
            <a:avLst/>
          </a:prstGeom>
        </p:spPr>
      </p:pic>
    </p:spTree>
    <p:extLst>
      <p:ext uri="{BB962C8B-B14F-4D97-AF65-F5344CB8AC3E}">
        <p14:creationId xmlns:p14="http://schemas.microsoft.com/office/powerpoint/2010/main" val="3803775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376" y="174275"/>
            <a:ext cx="3932237" cy="595522"/>
          </a:xfrm>
        </p:spPr>
        <p:txBody>
          <a:bodyPr anchor="ctr">
            <a:normAutofit fontScale="90000"/>
          </a:bodyPr>
          <a:lstStyle/>
          <a:p>
            <a:pPr algn="ctr"/>
            <a:r>
              <a:rPr lang="en-US" b="1" dirty="0" smtClean="0"/>
              <a:t>Step 11</a:t>
            </a:r>
            <a:endParaRPr lang="en-US" b="1" dirty="0"/>
          </a:p>
        </p:txBody>
      </p:sp>
      <p:sp>
        <p:nvSpPr>
          <p:cNvPr id="4" name="Text Placeholder 3"/>
          <p:cNvSpPr>
            <a:spLocks noGrp="1"/>
          </p:cNvSpPr>
          <p:nvPr>
            <p:ph type="body" sz="half" idx="2"/>
          </p:nvPr>
        </p:nvSpPr>
        <p:spPr>
          <a:xfrm>
            <a:off x="129394" y="1959518"/>
            <a:ext cx="4244201" cy="2715404"/>
          </a:xfrm>
        </p:spPr>
        <p:txBody>
          <a:bodyPr anchor="ctr">
            <a:normAutofit/>
          </a:bodyPr>
          <a:lstStyle/>
          <a:p>
            <a:r>
              <a:rPr lang="en-US" sz="1200" dirty="0" smtClean="0"/>
              <a:t>The next 3 slides show the making of the right and bottom sashing.</a:t>
            </a:r>
          </a:p>
          <a:p>
            <a:endParaRPr lang="en-US" sz="1200" dirty="0"/>
          </a:p>
          <a:p>
            <a:pPr marL="228600" indent="-228600">
              <a:buFont typeface="+mj-lt"/>
              <a:buAutoNum type="alphaUcPeriod"/>
            </a:pPr>
            <a:r>
              <a:rPr lang="en-US" sz="1200" dirty="0" smtClean="0"/>
              <a:t>Line up the solid squares with the camouflage squares</a:t>
            </a:r>
          </a:p>
          <a:p>
            <a:pPr marL="228600" indent="-228600">
              <a:buFont typeface="+mj-lt"/>
              <a:buAutoNum type="alphaUcPeriod"/>
            </a:pPr>
            <a:r>
              <a:rPr lang="en-US" sz="1200" dirty="0" smtClean="0"/>
              <a:t>Sew the right side of solid to the left side of camouflage</a:t>
            </a:r>
          </a:p>
          <a:p>
            <a:pPr marL="228600" indent="-228600">
              <a:buFont typeface="+mj-lt"/>
              <a:buAutoNum type="alphaUcPeriod"/>
            </a:pPr>
            <a:r>
              <a:rPr lang="en-US" sz="1200" dirty="0" smtClean="0"/>
              <a:t>Cut apart the chain.</a:t>
            </a:r>
          </a:p>
          <a:p>
            <a:pPr marL="228600" indent="-228600">
              <a:buFont typeface="+mj-lt"/>
              <a:buAutoNum type="alphaUcPeriod"/>
            </a:pPr>
            <a:r>
              <a:rPr lang="en-US" sz="1200" dirty="0" smtClean="0"/>
              <a:t>Press towards the solid squares.</a:t>
            </a:r>
          </a:p>
          <a:p>
            <a:pPr marL="228600" indent="-228600">
              <a:buFont typeface="+mj-lt"/>
              <a:buAutoNum type="alphaUcPeriod"/>
            </a:pPr>
            <a:r>
              <a:rPr lang="en-US" sz="1200" dirty="0" smtClean="0"/>
              <a:t>Lay the Right sashing on the layout board with the solid at the top and the camouflage on bottom</a:t>
            </a:r>
          </a:p>
          <a:p>
            <a:pPr marL="228600" indent="-228600">
              <a:buFont typeface="+mj-lt"/>
              <a:buAutoNum type="alphaUcPeriod"/>
            </a:pPr>
            <a:endParaRPr lang="en-US" sz="1200" dirty="0" smtClean="0"/>
          </a:p>
        </p:txBody>
      </p:sp>
      <p:sp>
        <p:nvSpPr>
          <p:cNvPr id="6" name="TextBox 5"/>
          <p:cNvSpPr txBox="1"/>
          <p:nvPr/>
        </p:nvSpPr>
        <p:spPr>
          <a:xfrm>
            <a:off x="77638" y="915722"/>
            <a:ext cx="4347713" cy="369332"/>
          </a:xfrm>
          <a:prstGeom prst="rect">
            <a:avLst/>
          </a:prstGeom>
          <a:noFill/>
        </p:spPr>
        <p:txBody>
          <a:bodyPr wrap="square" rtlCol="0" anchor="ctr">
            <a:spAutoFit/>
          </a:bodyPr>
          <a:lstStyle/>
          <a:p>
            <a:pPr algn="ctr"/>
            <a:r>
              <a:rPr lang="en-US" b="1" dirty="0" smtClean="0"/>
              <a:t>Creating the Right Sashing</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132" t="35544" r="6717" b="29990"/>
          <a:stretch/>
        </p:blipFill>
        <p:spPr>
          <a:xfrm>
            <a:off x="4812865" y="174275"/>
            <a:ext cx="2958861" cy="236363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3159" b="27827"/>
          <a:stretch/>
        </p:blipFill>
        <p:spPr>
          <a:xfrm>
            <a:off x="4991727" y="2969370"/>
            <a:ext cx="2601137" cy="1791065"/>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007" t="42829" r="28297" b="567"/>
          <a:stretch/>
        </p:blipFill>
        <p:spPr>
          <a:xfrm>
            <a:off x="5024212" y="5211943"/>
            <a:ext cx="2536166" cy="1184177"/>
          </a:xfrm>
          <a:prstGeom prst="rect">
            <a:avLst/>
          </a:prstGeom>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8776" t="2047" r="22580" b="22217"/>
          <a:stretch/>
        </p:blipFill>
        <p:spPr>
          <a:xfrm>
            <a:off x="8842441" y="174275"/>
            <a:ext cx="2821022" cy="5493570"/>
          </a:xfrm>
          <a:prstGeom prst="rect">
            <a:avLst/>
          </a:prstGeom>
        </p:spPr>
      </p:pic>
      <p:sp>
        <p:nvSpPr>
          <p:cNvPr id="23" name="TextBox 22"/>
          <p:cNvSpPr txBox="1"/>
          <p:nvPr/>
        </p:nvSpPr>
        <p:spPr>
          <a:xfrm>
            <a:off x="4821380" y="2645920"/>
            <a:ext cx="2941831" cy="215444"/>
          </a:xfrm>
          <a:prstGeom prst="rect">
            <a:avLst/>
          </a:prstGeom>
          <a:noFill/>
        </p:spPr>
        <p:txBody>
          <a:bodyPr wrap="none" rtlCol="0">
            <a:spAutoFit/>
          </a:bodyPr>
          <a:lstStyle/>
          <a:p>
            <a:pPr marL="228600" indent="-228600">
              <a:buAutoNum type="alphaUcPeriod"/>
            </a:pPr>
            <a:r>
              <a:rPr lang="en-US" sz="800" dirty="0" smtClean="0"/>
              <a:t>Line up solid and camouflage so the blue is on top</a:t>
            </a:r>
          </a:p>
        </p:txBody>
      </p:sp>
      <p:sp>
        <p:nvSpPr>
          <p:cNvPr id="24" name="TextBox 23"/>
          <p:cNvSpPr txBox="1"/>
          <p:nvPr/>
        </p:nvSpPr>
        <p:spPr>
          <a:xfrm>
            <a:off x="4705964" y="6460110"/>
            <a:ext cx="2161169" cy="338554"/>
          </a:xfrm>
          <a:prstGeom prst="rect">
            <a:avLst/>
          </a:prstGeom>
          <a:noFill/>
        </p:spPr>
        <p:txBody>
          <a:bodyPr wrap="none" rtlCol="0">
            <a:spAutoFit/>
          </a:bodyPr>
          <a:lstStyle/>
          <a:p>
            <a:r>
              <a:rPr lang="en-US" sz="800" dirty="0" smtClean="0"/>
              <a:t>C. Cut apart the chain.</a:t>
            </a:r>
          </a:p>
          <a:p>
            <a:r>
              <a:rPr lang="en-US" sz="800" dirty="0" smtClean="0"/>
              <a:t>D. Press squares toward the solid color.</a:t>
            </a:r>
          </a:p>
        </p:txBody>
      </p:sp>
      <p:sp>
        <p:nvSpPr>
          <p:cNvPr id="25" name="TextBox 24"/>
          <p:cNvSpPr txBox="1"/>
          <p:nvPr/>
        </p:nvSpPr>
        <p:spPr>
          <a:xfrm>
            <a:off x="4914354" y="4885523"/>
            <a:ext cx="2755883" cy="215444"/>
          </a:xfrm>
          <a:prstGeom prst="rect">
            <a:avLst/>
          </a:prstGeom>
          <a:noFill/>
        </p:spPr>
        <p:txBody>
          <a:bodyPr wrap="none" rtlCol="0">
            <a:spAutoFit/>
          </a:bodyPr>
          <a:lstStyle/>
          <a:p>
            <a:r>
              <a:rPr lang="en-US" sz="800" dirty="0" smtClean="0"/>
              <a:t>B. Sew right side of solid to left side of camouflage.</a:t>
            </a:r>
          </a:p>
        </p:txBody>
      </p:sp>
      <p:sp>
        <p:nvSpPr>
          <p:cNvPr id="26" name="TextBox 25"/>
          <p:cNvSpPr txBox="1"/>
          <p:nvPr/>
        </p:nvSpPr>
        <p:spPr>
          <a:xfrm>
            <a:off x="8842441" y="5924141"/>
            <a:ext cx="2821022" cy="461665"/>
          </a:xfrm>
          <a:prstGeom prst="rect">
            <a:avLst/>
          </a:prstGeom>
          <a:noFill/>
        </p:spPr>
        <p:txBody>
          <a:bodyPr wrap="square" rtlCol="0">
            <a:spAutoFit/>
          </a:bodyPr>
          <a:lstStyle/>
          <a:p>
            <a:r>
              <a:rPr lang="en-US" sz="800" dirty="0" smtClean="0"/>
              <a:t>E. Lay the right sashing on the layout board with the solid at top and the camouflage on the bottom. Should be vertical.</a:t>
            </a:r>
          </a:p>
        </p:txBody>
      </p:sp>
    </p:spTree>
    <p:extLst>
      <p:ext uri="{BB962C8B-B14F-4D97-AF65-F5344CB8AC3E}">
        <p14:creationId xmlns:p14="http://schemas.microsoft.com/office/powerpoint/2010/main" val="2710618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558" y="116065"/>
            <a:ext cx="3932237" cy="595522"/>
          </a:xfrm>
        </p:spPr>
        <p:txBody>
          <a:bodyPr anchor="ctr">
            <a:normAutofit fontScale="90000"/>
          </a:bodyPr>
          <a:lstStyle/>
          <a:p>
            <a:pPr algn="ctr"/>
            <a:r>
              <a:rPr lang="en-US" b="1" dirty="0" smtClean="0"/>
              <a:t>Step 11-2</a:t>
            </a:r>
            <a:endParaRPr lang="en-US" b="1" dirty="0"/>
          </a:p>
        </p:txBody>
      </p:sp>
      <p:sp>
        <p:nvSpPr>
          <p:cNvPr id="4" name="Text Placeholder 3"/>
          <p:cNvSpPr>
            <a:spLocks noGrp="1"/>
          </p:cNvSpPr>
          <p:nvPr>
            <p:ph type="body" sz="half" idx="2"/>
          </p:nvPr>
        </p:nvSpPr>
        <p:spPr>
          <a:xfrm>
            <a:off x="250167" y="1508019"/>
            <a:ext cx="3948892" cy="2043795"/>
          </a:xfrm>
        </p:spPr>
        <p:txBody>
          <a:bodyPr anchor="ctr">
            <a:normAutofit/>
          </a:bodyPr>
          <a:lstStyle/>
          <a:p>
            <a:pPr marL="228600" indent="-228600">
              <a:buFont typeface="+mj-lt"/>
              <a:buAutoNum type="alphaUcPeriod"/>
            </a:pPr>
            <a:r>
              <a:rPr lang="en-US" sz="1200" dirty="0" smtClean="0"/>
              <a:t>Sew the Solid blues to the left of the camouflage strips</a:t>
            </a:r>
          </a:p>
          <a:p>
            <a:pPr marL="228600" indent="-228600">
              <a:buFont typeface="+mj-lt"/>
              <a:buAutoNum type="alphaUcPeriod"/>
            </a:pPr>
            <a:r>
              <a:rPr lang="en-US" sz="1200" dirty="0" smtClean="0"/>
              <a:t>Attach a solid blue to the last strip set on the right</a:t>
            </a:r>
          </a:p>
          <a:p>
            <a:pPr marL="228600" indent="-228600">
              <a:buFont typeface="+mj-lt"/>
              <a:buAutoNum type="alphaUcPeriod"/>
            </a:pPr>
            <a:r>
              <a:rPr lang="en-US" sz="1200" dirty="0" smtClean="0"/>
              <a:t>Sew the strip sets together so they make long bottom row.</a:t>
            </a:r>
          </a:p>
        </p:txBody>
      </p:sp>
      <p:sp>
        <p:nvSpPr>
          <p:cNvPr id="6" name="TextBox 5"/>
          <p:cNvSpPr txBox="1"/>
          <p:nvPr/>
        </p:nvSpPr>
        <p:spPr>
          <a:xfrm>
            <a:off x="513271" y="941462"/>
            <a:ext cx="3405586" cy="369332"/>
          </a:xfrm>
          <a:prstGeom prst="rect">
            <a:avLst/>
          </a:prstGeom>
          <a:noFill/>
        </p:spPr>
        <p:txBody>
          <a:bodyPr wrap="square" rtlCol="0" anchor="ctr">
            <a:spAutoFit/>
          </a:bodyPr>
          <a:lstStyle/>
          <a:p>
            <a:pPr algn="ctr"/>
            <a:r>
              <a:rPr lang="en-US" b="1" dirty="0" smtClean="0"/>
              <a:t>Creating the Bottom Sashing</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83" t="43033" r="18514" b="37797"/>
          <a:stretch/>
        </p:blipFill>
        <p:spPr>
          <a:xfrm rot="10800000" flipV="1">
            <a:off x="4774017" y="6029862"/>
            <a:ext cx="5099512" cy="68643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802" t="32683" r="23499" b="47985"/>
          <a:stretch/>
        </p:blipFill>
        <p:spPr>
          <a:xfrm>
            <a:off x="4774017" y="4613325"/>
            <a:ext cx="5093172" cy="77818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30071" r="6992" b="-10"/>
          <a:stretch/>
        </p:blipFill>
        <p:spPr>
          <a:xfrm>
            <a:off x="4591925" y="222237"/>
            <a:ext cx="2580669" cy="1099551"/>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7728" r="23406"/>
          <a:stretch/>
        </p:blipFill>
        <p:spPr>
          <a:xfrm>
            <a:off x="7585724" y="369990"/>
            <a:ext cx="2315798" cy="1066910"/>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32796" r="27271" b="5001"/>
          <a:stretch/>
        </p:blipFill>
        <p:spPr>
          <a:xfrm>
            <a:off x="4615385" y="1640964"/>
            <a:ext cx="2373556" cy="1150354"/>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31405" r="20642" b="11638"/>
          <a:stretch/>
        </p:blipFill>
        <p:spPr>
          <a:xfrm>
            <a:off x="7267716" y="1785012"/>
            <a:ext cx="2633806" cy="1071198"/>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429" t="39519" r="34484" b="1822"/>
          <a:stretch/>
        </p:blipFill>
        <p:spPr>
          <a:xfrm>
            <a:off x="4774017" y="3150858"/>
            <a:ext cx="2111170" cy="1064161"/>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l="-85" t="45245" r="24244" b="-757"/>
          <a:stretch/>
        </p:blipFill>
        <p:spPr>
          <a:xfrm>
            <a:off x="7301514" y="3150858"/>
            <a:ext cx="2565676" cy="1064161"/>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24359" t="20910" r="22811" b="26032"/>
          <a:stretch/>
        </p:blipFill>
        <p:spPr>
          <a:xfrm>
            <a:off x="1030414" y="3551814"/>
            <a:ext cx="1619379" cy="921606"/>
          </a:xfrm>
          <a:prstGeom prst="rect">
            <a:avLst/>
          </a:prstGeom>
        </p:spPr>
      </p:pic>
      <p:sp>
        <p:nvSpPr>
          <p:cNvPr id="3" name="TextBox 2"/>
          <p:cNvSpPr txBox="1"/>
          <p:nvPr/>
        </p:nvSpPr>
        <p:spPr>
          <a:xfrm>
            <a:off x="246558" y="4613325"/>
            <a:ext cx="3187091" cy="338554"/>
          </a:xfrm>
          <a:prstGeom prst="rect">
            <a:avLst/>
          </a:prstGeom>
          <a:noFill/>
        </p:spPr>
        <p:txBody>
          <a:bodyPr wrap="none" rtlCol="0">
            <a:spAutoFit/>
          </a:bodyPr>
          <a:lstStyle/>
          <a:p>
            <a:pPr marL="228600" indent="-228600">
              <a:buAutoNum type="alphaUcPeriod"/>
            </a:pPr>
            <a:r>
              <a:rPr lang="en-US" sz="800" dirty="0" smtClean="0"/>
              <a:t>Sew the solid blue to the left of the camouflage strips.</a:t>
            </a:r>
          </a:p>
          <a:p>
            <a:pPr marL="228600" indent="-228600">
              <a:buAutoNum type="alphaUcPeriod"/>
            </a:pPr>
            <a:r>
              <a:rPr lang="en-US" sz="800" dirty="0" smtClean="0"/>
              <a:t>Attach a solid blue to the right side of the last strip set.</a:t>
            </a:r>
            <a:endParaRPr lang="en-US" sz="800" dirty="0"/>
          </a:p>
        </p:txBody>
      </p:sp>
      <p:sp>
        <p:nvSpPr>
          <p:cNvPr id="17" name="TextBox 16"/>
          <p:cNvSpPr txBox="1"/>
          <p:nvPr/>
        </p:nvSpPr>
        <p:spPr>
          <a:xfrm>
            <a:off x="10359851" y="1045029"/>
            <a:ext cx="1587639" cy="507831"/>
          </a:xfrm>
          <a:prstGeom prst="rect">
            <a:avLst/>
          </a:prstGeom>
          <a:noFill/>
        </p:spPr>
        <p:txBody>
          <a:bodyPr wrap="square" rtlCol="0">
            <a:spAutoFit/>
          </a:bodyPr>
          <a:lstStyle/>
          <a:p>
            <a:r>
              <a:rPr lang="en-US" sz="900" dirty="0" smtClean="0"/>
              <a:t>C. On the left are the steps to sewing the bottom row together.</a:t>
            </a:r>
            <a:endParaRPr lang="en-US" sz="900" dirty="0"/>
          </a:p>
        </p:txBody>
      </p:sp>
    </p:spTree>
    <p:extLst>
      <p:ext uri="{BB962C8B-B14F-4D97-AF65-F5344CB8AC3E}">
        <p14:creationId xmlns:p14="http://schemas.microsoft.com/office/powerpoint/2010/main" val="604025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3923" y="94591"/>
            <a:ext cx="3932237" cy="595522"/>
          </a:xfrm>
        </p:spPr>
        <p:txBody>
          <a:bodyPr anchor="ctr">
            <a:normAutofit fontScale="90000"/>
          </a:bodyPr>
          <a:lstStyle/>
          <a:p>
            <a:pPr algn="ctr"/>
            <a:r>
              <a:rPr lang="en-US" b="1" dirty="0" smtClean="0"/>
              <a:t>Step 11-3</a:t>
            </a:r>
            <a:endParaRPr lang="en-US" b="1" dirty="0"/>
          </a:p>
        </p:txBody>
      </p:sp>
      <p:sp>
        <p:nvSpPr>
          <p:cNvPr id="4" name="Text Placeholder 3"/>
          <p:cNvSpPr>
            <a:spLocks noGrp="1"/>
          </p:cNvSpPr>
          <p:nvPr>
            <p:ph type="body" sz="half" idx="2"/>
          </p:nvPr>
        </p:nvSpPr>
        <p:spPr>
          <a:xfrm>
            <a:off x="250166" y="1958196"/>
            <a:ext cx="5339751" cy="2715404"/>
          </a:xfrm>
        </p:spPr>
        <p:txBody>
          <a:bodyPr anchor="ctr">
            <a:normAutofit/>
          </a:bodyPr>
          <a:lstStyle/>
          <a:p>
            <a:pPr marL="228600" indent="-228600">
              <a:buFont typeface="+mj-lt"/>
              <a:buAutoNum type="alphaUcPeriod"/>
            </a:pPr>
            <a:endParaRPr lang="en-US" sz="1200" dirty="0" smtClean="0"/>
          </a:p>
          <a:p>
            <a:pPr marL="228600" indent="-228600">
              <a:buFont typeface="+mj-lt"/>
              <a:buAutoNum type="alphaUcPeriod"/>
            </a:pPr>
            <a:r>
              <a:rPr lang="en-US" sz="1200" dirty="0" smtClean="0"/>
              <a:t>Match up the seams and pin the 1</a:t>
            </a:r>
            <a:r>
              <a:rPr lang="en-US" sz="1200" baseline="30000" dirty="0" smtClean="0"/>
              <a:t>st</a:t>
            </a:r>
            <a:r>
              <a:rPr lang="en-US" sz="1200" dirty="0" smtClean="0"/>
              <a:t> row to the right sashing. Continue with all rows.</a:t>
            </a:r>
          </a:p>
          <a:p>
            <a:pPr marL="228600" indent="-228600">
              <a:buFont typeface="+mj-lt"/>
              <a:buAutoNum type="alphaUcPeriod"/>
            </a:pPr>
            <a:r>
              <a:rPr lang="en-US" sz="1200" dirty="0" smtClean="0"/>
              <a:t>Place each row back on the layout board when you have added the right side sashing.</a:t>
            </a:r>
          </a:p>
        </p:txBody>
      </p:sp>
      <p:sp>
        <p:nvSpPr>
          <p:cNvPr id="6" name="TextBox 5"/>
          <p:cNvSpPr txBox="1"/>
          <p:nvPr/>
        </p:nvSpPr>
        <p:spPr>
          <a:xfrm>
            <a:off x="1237891" y="914400"/>
            <a:ext cx="3364301" cy="369332"/>
          </a:xfrm>
          <a:prstGeom prst="rect">
            <a:avLst/>
          </a:prstGeom>
          <a:noFill/>
        </p:spPr>
        <p:txBody>
          <a:bodyPr wrap="square" rtlCol="0" anchor="ctr">
            <a:spAutoFit/>
          </a:bodyPr>
          <a:lstStyle/>
          <a:p>
            <a:pPr algn="ctr"/>
            <a:r>
              <a:rPr lang="en-US" b="1" dirty="0" smtClean="0"/>
              <a:t>Adding on Right Sashing</a:t>
            </a:r>
          </a:p>
        </p:txBody>
      </p:sp>
      <p:sp>
        <p:nvSpPr>
          <p:cNvPr id="9" name="TextBox 8"/>
          <p:cNvSpPr txBox="1"/>
          <p:nvPr/>
        </p:nvSpPr>
        <p:spPr>
          <a:xfrm>
            <a:off x="5690401" y="2471369"/>
            <a:ext cx="2428335" cy="338554"/>
          </a:xfrm>
          <a:prstGeom prst="rect">
            <a:avLst/>
          </a:prstGeom>
          <a:noFill/>
        </p:spPr>
        <p:txBody>
          <a:bodyPr wrap="square" rtlCol="0">
            <a:spAutoFit/>
          </a:bodyPr>
          <a:lstStyle/>
          <a:p>
            <a:pPr algn="ctr"/>
            <a:r>
              <a:rPr lang="en-US" sz="800" dirty="0" smtClean="0"/>
              <a:t>A. Match up seams and pin the right sashing to the right side of row.</a:t>
            </a:r>
            <a:endParaRPr lang="en-US" sz="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7559" r="28192" b="50330"/>
          <a:stretch/>
        </p:blipFill>
        <p:spPr>
          <a:xfrm>
            <a:off x="6031878" y="552515"/>
            <a:ext cx="1745380" cy="1806539"/>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3973" r="17499" b="16830"/>
          <a:stretch/>
        </p:blipFill>
        <p:spPr>
          <a:xfrm>
            <a:off x="8661679" y="245317"/>
            <a:ext cx="2662813" cy="5462147"/>
          </a:xfrm>
          <a:prstGeom prst="rect">
            <a:avLst/>
          </a:prstGeom>
        </p:spPr>
      </p:pic>
      <p:sp>
        <p:nvSpPr>
          <p:cNvPr id="17" name="TextBox 16"/>
          <p:cNvSpPr txBox="1"/>
          <p:nvPr/>
        </p:nvSpPr>
        <p:spPr>
          <a:xfrm>
            <a:off x="8778918" y="5929677"/>
            <a:ext cx="2428335" cy="215444"/>
          </a:xfrm>
          <a:prstGeom prst="rect">
            <a:avLst/>
          </a:prstGeom>
          <a:noFill/>
        </p:spPr>
        <p:txBody>
          <a:bodyPr wrap="square" rtlCol="0">
            <a:spAutoFit/>
          </a:bodyPr>
          <a:lstStyle/>
          <a:p>
            <a:pPr algn="ctr"/>
            <a:r>
              <a:rPr lang="en-US" sz="800" dirty="0" smtClean="0"/>
              <a:t>B. Place the rows back on the layout board.</a:t>
            </a:r>
            <a:endParaRPr lang="en-US" sz="800" dirty="0"/>
          </a:p>
        </p:txBody>
      </p:sp>
    </p:spTree>
    <p:extLst>
      <p:ext uri="{BB962C8B-B14F-4D97-AF65-F5344CB8AC3E}">
        <p14:creationId xmlns:p14="http://schemas.microsoft.com/office/powerpoint/2010/main" val="944956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494" y="41190"/>
            <a:ext cx="3932237" cy="595522"/>
          </a:xfrm>
        </p:spPr>
        <p:txBody>
          <a:bodyPr anchor="ctr">
            <a:normAutofit fontScale="90000"/>
          </a:bodyPr>
          <a:lstStyle/>
          <a:p>
            <a:pPr algn="ctr"/>
            <a:r>
              <a:rPr lang="en-US" b="1" dirty="0" smtClean="0"/>
              <a:t>Step 12</a:t>
            </a:r>
            <a:endParaRPr lang="en-US" b="1" dirty="0"/>
          </a:p>
        </p:txBody>
      </p:sp>
      <p:sp>
        <p:nvSpPr>
          <p:cNvPr id="4" name="Text Placeholder 3"/>
          <p:cNvSpPr>
            <a:spLocks noGrp="1"/>
          </p:cNvSpPr>
          <p:nvPr>
            <p:ph type="body" sz="half" idx="2"/>
          </p:nvPr>
        </p:nvSpPr>
        <p:spPr>
          <a:xfrm>
            <a:off x="73479" y="874801"/>
            <a:ext cx="4430427" cy="3464620"/>
          </a:xfrm>
        </p:spPr>
        <p:txBody>
          <a:bodyPr anchor="ctr">
            <a:normAutofit/>
          </a:bodyPr>
          <a:lstStyle/>
          <a:p>
            <a:pPr marL="228600" indent="-228600">
              <a:buFont typeface="+mj-lt"/>
              <a:buAutoNum type="alphaUcPeriod"/>
            </a:pPr>
            <a:r>
              <a:rPr lang="en-US" sz="1100" dirty="0"/>
              <a:t>Pin carefully. Make sure to match up the seams. Sew the bottom of row 1 to the top of row 2. </a:t>
            </a:r>
          </a:p>
          <a:p>
            <a:pPr marL="228600" indent="-228600">
              <a:buFont typeface="+mj-lt"/>
              <a:buAutoNum type="alphaUcPeriod"/>
            </a:pPr>
            <a:r>
              <a:rPr lang="en-US" sz="1100" dirty="0"/>
              <a:t>Pin carefully. Make sure to match up the seams. Sew the bottom of row 2 to the top of row 3. </a:t>
            </a:r>
            <a:endParaRPr lang="en-US" sz="1100" dirty="0" smtClean="0"/>
          </a:p>
          <a:p>
            <a:pPr marL="228600" indent="-228600">
              <a:buFont typeface="+mj-lt"/>
              <a:buAutoNum type="alphaUcPeriod"/>
            </a:pPr>
            <a:r>
              <a:rPr lang="en-US" sz="1100" dirty="0"/>
              <a:t>Pin row the bottom </a:t>
            </a:r>
            <a:r>
              <a:rPr lang="en-US" sz="1100" dirty="0" smtClean="0"/>
              <a:t>of </a:t>
            </a:r>
            <a:r>
              <a:rPr lang="en-US" sz="1100" dirty="0"/>
              <a:t>row 3 to the top </a:t>
            </a:r>
            <a:r>
              <a:rPr lang="en-US" sz="1100" dirty="0" smtClean="0"/>
              <a:t>of </a:t>
            </a:r>
            <a:r>
              <a:rPr lang="en-US" sz="1100" dirty="0"/>
              <a:t>row 4, being careful to match seams. Sew rows together</a:t>
            </a:r>
            <a:r>
              <a:rPr lang="en-US" sz="1100" dirty="0" smtClean="0"/>
              <a:t>.</a:t>
            </a:r>
          </a:p>
          <a:p>
            <a:pPr marL="228600" indent="-228600">
              <a:buFont typeface="+mj-lt"/>
              <a:buAutoNum type="alphaUcPeriod"/>
            </a:pPr>
            <a:r>
              <a:rPr lang="en-US" sz="1100" dirty="0"/>
              <a:t>Pin row the bottom </a:t>
            </a:r>
            <a:r>
              <a:rPr lang="en-US" sz="1100" dirty="0" smtClean="0"/>
              <a:t>of </a:t>
            </a:r>
            <a:r>
              <a:rPr lang="en-US" sz="1100" dirty="0"/>
              <a:t>row 4 to the top </a:t>
            </a:r>
            <a:r>
              <a:rPr lang="en-US" sz="1100" dirty="0" smtClean="0"/>
              <a:t>of </a:t>
            </a:r>
            <a:r>
              <a:rPr lang="en-US" sz="1100" dirty="0"/>
              <a:t>row 5, being careful to match seams. Sew rows together.</a:t>
            </a:r>
          </a:p>
          <a:p>
            <a:pPr marL="228600" indent="-228600">
              <a:buFont typeface="+mj-lt"/>
              <a:buAutoNum type="alphaUcPeriod"/>
            </a:pPr>
            <a:r>
              <a:rPr lang="en-US" sz="1100" dirty="0"/>
              <a:t>E. Pin row the bottom of row 5 to the top of row 6, being careful to match seams. Sew rows together</a:t>
            </a:r>
            <a:r>
              <a:rPr lang="en-US" sz="1100" dirty="0" smtClean="0"/>
              <a:t>.</a:t>
            </a:r>
          </a:p>
          <a:p>
            <a:pPr marL="228600" indent="-228600">
              <a:buFont typeface="+mj-lt"/>
              <a:buAutoNum type="alphaUcPeriod"/>
            </a:pPr>
            <a:r>
              <a:rPr lang="en-US" sz="1100" dirty="0"/>
              <a:t>F. Pin row the bottom of row 6 to the top of row 7, being careful to match seams. Sew rows together</a:t>
            </a:r>
            <a:r>
              <a:rPr lang="en-US" sz="1100" dirty="0" smtClean="0"/>
              <a:t>.</a:t>
            </a:r>
          </a:p>
          <a:p>
            <a:pPr marL="228600" indent="-228600">
              <a:buFont typeface="+mj-lt"/>
              <a:buAutoNum type="alphaUcPeriod"/>
            </a:pPr>
            <a:r>
              <a:rPr lang="en-US" sz="1100" dirty="0"/>
              <a:t>G. Pin row the bottom of row 8 to the top of row 9, being careful to match seams. Sew rows together</a:t>
            </a:r>
            <a:r>
              <a:rPr lang="en-US" sz="1100" dirty="0" smtClean="0"/>
              <a:t>.</a:t>
            </a:r>
          </a:p>
          <a:p>
            <a:pPr marL="228600" indent="-228600">
              <a:buFont typeface="+mj-lt"/>
              <a:buAutoNum type="alphaUcPeriod"/>
            </a:pPr>
            <a:r>
              <a:rPr lang="en-US" sz="1100" dirty="0"/>
              <a:t>H. Pin row the bottom of row 9 to the top of row 10, being careful to match seams. Sew rows together.</a:t>
            </a:r>
          </a:p>
          <a:p>
            <a:pPr marL="228600" indent="-228600">
              <a:buFont typeface="+mj-lt"/>
              <a:buAutoNum type="alphaUcPeriod"/>
            </a:pPr>
            <a:endParaRPr lang="en-US" sz="1100" dirty="0"/>
          </a:p>
          <a:p>
            <a:pPr marL="228600" indent="-228600">
              <a:buFont typeface="+mj-lt"/>
              <a:buAutoNum type="alphaUcPeriod"/>
            </a:pPr>
            <a:endParaRPr lang="en-US" sz="1200" dirty="0"/>
          </a:p>
          <a:p>
            <a:pPr marL="228600" indent="-228600">
              <a:buFont typeface="+mj-lt"/>
              <a:buAutoNum type="alphaUcPeriod"/>
            </a:pPr>
            <a:endParaRPr lang="en-US" sz="1200" dirty="0"/>
          </a:p>
          <a:p>
            <a:pPr marL="228600" indent="-228600">
              <a:buFont typeface="+mj-lt"/>
              <a:buAutoNum type="alphaUcPeriod"/>
            </a:pPr>
            <a:endParaRPr lang="en-US" sz="1200" dirty="0"/>
          </a:p>
        </p:txBody>
      </p:sp>
      <p:sp>
        <p:nvSpPr>
          <p:cNvPr id="6" name="TextBox 5"/>
          <p:cNvSpPr txBox="1"/>
          <p:nvPr/>
        </p:nvSpPr>
        <p:spPr>
          <a:xfrm>
            <a:off x="361461" y="505469"/>
            <a:ext cx="3364301" cy="369332"/>
          </a:xfrm>
          <a:prstGeom prst="rect">
            <a:avLst/>
          </a:prstGeom>
          <a:noFill/>
        </p:spPr>
        <p:txBody>
          <a:bodyPr wrap="square" rtlCol="0" anchor="ctr">
            <a:spAutoFit/>
          </a:bodyPr>
          <a:lstStyle/>
          <a:p>
            <a:pPr algn="ctr"/>
            <a:r>
              <a:rPr lang="en-US" b="1" dirty="0" smtClean="0"/>
              <a:t>Sewing the Rows</a:t>
            </a:r>
          </a:p>
        </p:txBody>
      </p:sp>
      <p:sp>
        <p:nvSpPr>
          <p:cNvPr id="9" name="TextBox 8"/>
          <p:cNvSpPr txBox="1"/>
          <p:nvPr/>
        </p:nvSpPr>
        <p:spPr>
          <a:xfrm>
            <a:off x="77494" y="5050879"/>
            <a:ext cx="2989382" cy="338554"/>
          </a:xfrm>
          <a:prstGeom prst="rect">
            <a:avLst/>
          </a:prstGeom>
          <a:noFill/>
        </p:spPr>
        <p:txBody>
          <a:bodyPr wrap="square" rtlCol="0">
            <a:spAutoFit/>
          </a:bodyPr>
          <a:lstStyle/>
          <a:p>
            <a:pPr marL="228600" indent="-228600">
              <a:buFontTx/>
              <a:buAutoNum type="alphaUcPeriod"/>
            </a:pPr>
            <a:r>
              <a:rPr lang="en-US" sz="800" dirty="0" smtClean="0"/>
              <a:t>Pin carefully. Make sure to </a:t>
            </a:r>
            <a:r>
              <a:rPr lang="en-US" sz="800" dirty="0"/>
              <a:t>m</a:t>
            </a:r>
            <a:r>
              <a:rPr lang="en-US" sz="800" dirty="0" smtClean="0"/>
              <a:t>atch up the seams. Sew the bottom of row 1 to the top of row 2. </a:t>
            </a:r>
            <a:endParaRPr lang="en-US" sz="8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3451" r="17080" b="36341"/>
          <a:stretch/>
        </p:blipFill>
        <p:spPr>
          <a:xfrm>
            <a:off x="77493" y="4405489"/>
            <a:ext cx="2989383" cy="617128"/>
          </a:xfrm>
          <a:prstGeom prst="rect">
            <a:avLst/>
          </a:prstGeom>
        </p:spPr>
      </p:pic>
      <p:sp>
        <p:nvSpPr>
          <p:cNvPr id="11" name="TextBox 10"/>
          <p:cNvSpPr txBox="1"/>
          <p:nvPr/>
        </p:nvSpPr>
        <p:spPr>
          <a:xfrm>
            <a:off x="4592664" y="1164620"/>
            <a:ext cx="2813822" cy="338554"/>
          </a:xfrm>
          <a:prstGeom prst="rect">
            <a:avLst/>
          </a:prstGeom>
          <a:noFill/>
        </p:spPr>
        <p:txBody>
          <a:bodyPr wrap="square" rtlCol="0">
            <a:spAutoFit/>
          </a:bodyPr>
          <a:lstStyle/>
          <a:p>
            <a:r>
              <a:rPr lang="en-US" sz="800" dirty="0" smtClean="0"/>
              <a:t>C. Pin row the bottom of row 3 to the top of row 4, being careful to match seams. Sew rows together.</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22699" r="18144" b="22346"/>
          <a:stretch/>
        </p:blipFill>
        <p:spPr>
          <a:xfrm>
            <a:off x="4592664" y="76689"/>
            <a:ext cx="2813822" cy="1070485"/>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t="21091" r="13735"/>
          <a:stretch/>
        </p:blipFill>
        <p:spPr>
          <a:xfrm>
            <a:off x="4609199" y="1471981"/>
            <a:ext cx="2762386" cy="1431881"/>
          </a:xfrm>
          <a:prstGeom prst="rect">
            <a:avLst/>
          </a:prstGeom>
        </p:spPr>
      </p:pic>
      <p:sp>
        <p:nvSpPr>
          <p:cNvPr id="24" name="TextBox 23"/>
          <p:cNvSpPr txBox="1"/>
          <p:nvPr/>
        </p:nvSpPr>
        <p:spPr>
          <a:xfrm>
            <a:off x="4592664" y="2932124"/>
            <a:ext cx="2778921" cy="338554"/>
          </a:xfrm>
          <a:prstGeom prst="rect">
            <a:avLst/>
          </a:prstGeom>
          <a:noFill/>
        </p:spPr>
        <p:txBody>
          <a:bodyPr wrap="square" rtlCol="0">
            <a:spAutoFit/>
          </a:bodyPr>
          <a:lstStyle/>
          <a:p>
            <a:r>
              <a:rPr lang="en-US" sz="800" dirty="0" smtClean="0"/>
              <a:t>D. Pin row the bottom of row to the top of row 5, being careful to match seams. Sew rows together.</a:t>
            </a:r>
          </a:p>
        </p:txBody>
      </p:sp>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t="29635" r="15639" b="25375"/>
          <a:stretch/>
        </p:blipFill>
        <p:spPr>
          <a:xfrm>
            <a:off x="77494" y="5446583"/>
            <a:ext cx="2989382" cy="903413"/>
          </a:xfrm>
          <a:prstGeom prst="rect">
            <a:avLst/>
          </a:prstGeom>
        </p:spPr>
      </p:pic>
      <p:sp>
        <p:nvSpPr>
          <p:cNvPr id="26" name="TextBox 25"/>
          <p:cNvSpPr txBox="1"/>
          <p:nvPr/>
        </p:nvSpPr>
        <p:spPr>
          <a:xfrm>
            <a:off x="77494" y="6416064"/>
            <a:ext cx="2989382" cy="338554"/>
          </a:xfrm>
          <a:prstGeom prst="rect">
            <a:avLst/>
          </a:prstGeom>
          <a:noFill/>
        </p:spPr>
        <p:txBody>
          <a:bodyPr wrap="square" rtlCol="0">
            <a:spAutoFit/>
          </a:bodyPr>
          <a:lstStyle/>
          <a:p>
            <a:r>
              <a:rPr lang="en-US" sz="800" dirty="0" smtClean="0"/>
              <a:t>B. Pin carefully. Make sure to </a:t>
            </a:r>
            <a:r>
              <a:rPr lang="en-US" sz="800" dirty="0"/>
              <a:t>m</a:t>
            </a:r>
            <a:r>
              <a:rPr lang="en-US" sz="800" dirty="0" smtClean="0"/>
              <a:t>atch up the seams. Sew the bottom of row 2 to the top of row 3. </a:t>
            </a:r>
            <a:endParaRPr lang="en-US" sz="800" dirty="0"/>
          </a:p>
        </p:txBody>
      </p:sp>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t="32257" r="18531"/>
          <a:stretch/>
        </p:blipFill>
        <p:spPr>
          <a:xfrm>
            <a:off x="4592664" y="3250300"/>
            <a:ext cx="2778921" cy="1309421"/>
          </a:xfrm>
          <a:prstGeom prst="rect">
            <a:avLst/>
          </a:prstGeom>
        </p:spPr>
      </p:pic>
      <p:sp>
        <p:nvSpPr>
          <p:cNvPr id="28" name="TextBox 27"/>
          <p:cNvSpPr txBox="1"/>
          <p:nvPr/>
        </p:nvSpPr>
        <p:spPr>
          <a:xfrm>
            <a:off x="4592663" y="4586953"/>
            <a:ext cx="2778921" cy="338554"/>
          </a:xfrm>
          <a:prstGeom prst="rect">
            <a:avLst/>
          </a:prstGeom>
          <a:noFill/>
        </p:spPr>
        <p:txBody>
          <a:bodyPr wrap="square" rtlCol="0">
            <a:spAutoFit/>
          </a:bodyPr>
          <a:lstStyle/>
          <a:p>
            <a:r>
              <a:rPr lang="en-US" sz="800" dirty="0" smtClean="0"/>
              <a:t>E. Pin row the bottom of row 5 to the top of row 6, being careful to match seams. Sew rows together.</a:t>
            </a:r>
          </a:p>
        </p:txBody>
      </p:sp>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t="19627" r="18531" b="3914"/>
          <a:stretch/>
        </p:blipFill>
        <p:spPr>
          <a:xfrm>
            <a:off x="4592663" y="4960196"/>
            <a:ext cx="2778921" cy="1477882"/>
          </a:xfrm>
          <a:prstGeom prst="rect">
            <a:avLst/>
          </a:prstGeom>
        </p:spPr>
      </p:pic>
      <p:sp>
        <p:nvSpPr>
          <p:cNvPr id="31" name="TextBox 30"/>
          <p:cNvSpPr txBox="1"/>
          <p:nvPr/>
        </p:nvSpPr>
        <p:spPr>
          <a:xfrm>
            <a:off x="4592662" y="6472767"/>
            <a:ext cx="2778921" cy="338554"/>
          </a:xfrm>
          <a:prstGeom prst="rect">
            <a:avLst/>
          </a:prstGeom>
          <a:noFill/>
        </p:spPr>
        <p:txBody>
          <a:bodyPr wrap="square" rtlCol="0">
            <a:spAutoFit/>
          </a:bodyPr>
          <a:lstStyle/>
          <a:p>
            <a:r>
              <a:rPr lang="en-US" sz="800" dirty="0" smtClean="0"/>
              <a:t>F. Pin row the bottom of row 6 to the top of row 7, being careful to match seams. Sew rows together.</a:t>
            </a:r>
          </a:p>
        </p:txBody>
      </p:sp>
      <p:sp>
        <p:nvSpPr>
          <p:cNvPr id="33" name="TextBox 32"/>
          <p:cNvSpPr txBox="1"/>
          <p:nvPr/>
        </p:nvSpPr>
        <p:spPr>
          <a:xfrm>
            <a:off x="7904772" y="1741877"/>
            <a:ext cx="3153934" cy="338554"/>
          </a:xfrm>
          <a:prstGeom prst="rect">
            <a:avLst/>
          </a:prstGeom>
          <a:noFill/>
        </p:spPr>
        <p:txBody>
          <a:bodyPr wrap="square" rtlCol="0">
            <a:spAutoFit/>
          </a:bodyPr>
          <a:lstStyle/>
          <a:p>
            <a:r>
              <a:rPr lang="en-US" sz="800" dirty="0" smtClean="0"/>
              <a:t>G. Pin row the bottom of row 8 to the top of row 9, being careful to match seams. Sew rows together.</a:t>
            </a:r>
          </a:p>
        </p:txBody>
      </p:sp>
      <p:pic>
        <p:nvPicPr>
          <p:cNvPr id="35" name="Picture 34"/>
          <p:cNvPicPr>
            <a:picLocks noChangeAspect="1"/>
          </p:cNvPicPr>
          <p:nvPr/>
        </p:nvPicPr>
        <p:blipFill rotWithShape="1">
          <a:blip r:embed="rId9" cstate="print">
            <a:extLst>
              <a:ext uri="{28A0092B-C50C-407E-A947-70E740481C1C}">
                <a14:useLocalDpi xmlns:a14="http://schemas.microsoft.com/office/drawing/2010/main" val="0"/>
              </a:ext>
            </a:extLst>
          </a:blip>
          <a:srcRect l="194" t="7339" r="7652" b="-7339"/>
          <a:stretch/>
        </p:blipFill>
        <p:spPr>
          <a:xfrm>
            <a:off x="7904772" y="76689"/>
            <a:ext cx="2854019" cy="1754966"/>
          </a:xfrm>
          <a:prstGeom prst="rect">
            <a:avLst/>
          </a:prstGeom>
        </p:spPr>
      </p:pic>
      <p:pic>
        <p:nvPicPr>
          <p:cNvPr id="36" name="Picture 35"/>
          <p:cNvPicPr>
            <a:picLocks noChangeAspect="1"/>
          </p:cNvPicPr>
          <p:nvPr/>
        </p:nvPicPr>
        <p:blipFill rotWithShape="1">
          <a:blip r:embed="rId10" cstate="print">
            <a:extLst>
              <a:ext uri="{28A0092B-C50C-407E-A947-70E740481C1C}">
                <a14:useLocalDpi xmlns:a14="http://schemas.microsoft.com/office/drawing/2010/main" val="0"/>
              </a:ext>
            </a:extLst>
          </a:blip>
          <a:srcRect t="13142" r="5185"/>
          <a:stretch/>
        </p:blipFill>
        <p:spPr>
          <a:xfrm>
            <a:off x="7904772" y="2092702"/>
            <a:ext cx="2854019" cy="1481555"/>
          </a:xfrm>
          <a:prstGeom prst="rect">
            <a:avLst/>
          </a:prstGeom>
        </p:spPr>
      </p:pic>
      <p:sp>
        <p:nvSpPr>
          <p:cNvPr id="37" name="TextBox 36"/>
          <p:cNvSpPr txBox="1"/>
          <p:nvPr/>
        </p:nvSpPr>
        <p:spPr>
          <a:xfrm>
            <a:off x="7833435" y="3614423"/>
            <a:ext cx="3090727" cy="338554"/>
          </a:xfrm>
          <a:prstGeom prst="rect">
            <a:avLst/>
          </a:prstGeom>
          <a:noFill/>
        </p:spPr>
        <p:txBody>
          <a:bodyPr wrap="square" rtlCol="0">
            <a:spAutoFit/>
          </a:bodyPr>
          <a:lstStyle/>
          <a:p>
            <a:r>
              <a:rPr lang="en-US" sz="800" dirty="0" smtClean="0"/>
              <a:t>H. Pin row the bottom of row 9 to the top of row 10, being careful to match seams. Sew rows together.</a:t>
            </a:r>
          </a:p>
        </p:txBody>
      </p:sp>
      <p:pic>
        <p:nvPicPr>
          <p:cNvPr id="38" name="Picture 37"/>
          <p:cNvPicPr>
            <a:picLocks noChangeAspect="1"/>
          </p:cNvPicPr>
          <p:nvPr/>
        </p:nvPicPr>
        <p:blipFill rotWithShape="1">
          <a:blip r:embed="rId11" cstate="print">
            <a:extLst>
              <a:ext uri="{28A0092B-C50C-407E-A947-70E740481C1C}">
                <a14:useLocalDpi xmlns:a14="http://schemas.microsoft.com/office/drawing/2010/main" val="0"/>
              </a:ext>
            </a:extLst>
          </a:blip>
          <a:srcRect r="18918"/>
          <a:stretch/>
        </p:blipFill>
        <p:spPr>
          <a:xfrm>
            <a:off x="7904772" y="3993143"/>
            <a:ext cx="2925356" cy="2044464"/>
          </a:xfrm>
          <a:prstGeom prst="rect">
            <a:avLst/>
          </a:prstGeom>
        </p:spPr>
      </p:pic>
      <p:sp>
        <p:nvSpPr>
          <p:cNvPr id="40" name="TextBox 39"/>
          <p:cNvSpPr txBox="1"/>
          <p:nvPr/>
        </p:nvSpPr>
        <p:spPr>
          <a:xfrm>
            <a:off x="7904772" y="6138086"/>
            <a:ext cx="3090727" cy="338554"/>
          </a:xfrm>
          <a:prstGeom prst="rect">
            <a:avLst/>
          </a:prstGeom>
          <a:noFill/>
        </p:spPr>
        <p:txBody>
          <a:bodyPr wrap="square" rtlCol="0">
            <a:spAutoFit/>
          </a:bodyPr>
          <a:lstStyle/>
          <a:p>
            <a:r>
              <a:rPr lang="en-US" sz="800" dirty="0" smtClean="0"/>
              <a:t>I. Pin row the bottom of row 10 to the top of row 11, being careful to match seams. Sew rows together.</a:t>
            </a:r>
          </a:p>
        </p:txBody>
      </p:sp>
    </p:spTree>
    <p:extLst>
      <p:ext uri="{BB962C8B-B14F-4D97-AF65-F5344CB8AC3E}">
        <p14:creationId xmlns:p14="http://schemas.microsoft.com/office/powerpoint/2010/main" val="832106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16522" t="7490" r="19640" b="30423"/>
          <a:stretch/>
        </p:blipFill>
        <p:spPr>
          <a:xfrm>
            <a:off x="6457761" y="138466"/>
            <a:ext cx="3766010" cy="6464440"/>
          </a:xfrm>
          <a:prstGeom prst="rect">
            <a:avLst/>
          </a:prstGeom>
        </p:spPr>
      </p:pic>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18918"/>
          <a:stretch/>
        </p:blipFill>
        <p:spPr>
          <a:xfrm>
            <a:off x="826014" y="1969612"/>
            <a:ext cx="2925356" cy="2044464"/>
          </a:xfrm>
          <a:prstGeom prst="rect">
            <a:avLst/>
          </a:prstGeom>
        </p:spPr>
      </p:pic>
      <p:sp>
        <p:nvSpPr>
          <p:cNvPr id="39" name="TextBox 38"/>
          <p:cNvSpPr txBox="1"/>
          <p:nvPr/>
        </p:nvSpPr>
        <p:spPr>
          <a:xfrm>
            <a:off x="743329" y="4252165"/>
            <a:ext cx="3090727" cy="338554"/>
          </a:xfrm>
          <a:prstGeom prst="rect">
            <a:avLst/>
          </a:prstGeom>
          <a:noFill/>
        </p:spPr>
        <p:txBody>
          <a:bodyPr wrap="square" rtlCol="0">
            <a:spAutoFit/>
          </a:bodyPr>
          <a:lstStyle/>
          <a:p>
            <a:r>
              <a:rPr lang="en-US" sz="800" dirty="0" smtClean="0"/>
              <a:t>J. Pin row the bottom of row 10 to the top of row 11, being careful to match seams. Sew rows together.</a:t>
            </a:r>
          </a:p>
        </p:txBody>
      </p:sp>
      <p:sp>
        <p:nvSpPr>
          <p:cNvPr id="41" name="Title 1"/>
          <p:cNvSpPr>
            <a:spLocks noGrp="1"/>
          </p:cNvSpPr>
          <p:nvPr>
            <p:ph type="title"/>
          </p:nvPr>
        </p:nvSpPr>
        <p:spPr>
          <a:xfrm>
            <a:off x="1161064" y="41190"/>
            <a:ext cx="2255256" cy="595522"/>
          </a:xfrm>
        </p:spPr>
        <p:txBody>
          <a:bodyPr anchor="ctr">
            <a:normAutofit fontScale="90000"/>
          </a:bodyPr>
          <a:lstStyle/>
          <a:p>
            <a:pPr algn="ctr"/>
            <a:r>
              <a:rPr lang="en-US" b="1" dirty="0" smtClean="0"/>
              <a:t>Step 12</a:t>
            </a:r>
            <a:endParaRPr lang="en-US" b="1" dirty="0"/>
          </a:p>
        </p:txBody>
      </p:sp>
      <p:sp>
        <p:nvSpPr>
          <p:cNvPr id="42" name="Text Placeholder 3"/>
          <p:cNvSpPr>
            <a:spLocks noGrp="1"/>
          </p:cNvSpPr>
          <p:nvPr>
            <p:ph type="body" sz="half" idx="2"/>
          </p:nvPr>
        </p:nvSpPr>
        <p:spPr>
          <a:xfrm>
            <a:off x="73479" y="874801"/>
            <a:ext cx="4430427" cy="856722"/>
          </a:xfrm>
        </p:spPr>
        <p:txBody>
          <a:bodyPr anchor="ctr">
            <a:normAutofit/>
          </a:bodyPr>
          <a:lstStyle/>
          <a:p>
            <a:r>
              <a:rPr lang="en-US" sz="1100" dirty="0"/>
              <a:t>J. Pin row the bottom of row 10 to the top of row 11, being careful to match seams. Sew rows </a:t>
            </a:r>
            <a:r>
              <a:rPr lang="en-US" sz="1100" dirty="0" smtClean="0"/>
              <a:t>together.</a:t>
            </a:r>
            <a:endParaRPr lang="en-US" sz="1100" dirty="0"/>
          </a:p>
        </p:txBody>
      </p:sp>
      <p:sp>
        <p:nvSpPr>
          <p:cNvPr id="43" name="TextBox 42"/>
          <p:cNvSpPr txBox="1"/>
          <p:nvPr/>
        </p:nvSpPr>
        <p:spPr>
          <a:xfrm>
            <a:off x="606542" y="505469"/>
            <a:ext cx="3364301" cy="369332"/>
          </a:xfrm>
          <a:prstGeom prst="rect">
            <a:avLst/>
          </a:prstGeom>
          <a:noFill/>
        </p:spPr>
        <p:txBody>
          <a:bodyPr wrap="square" rtlCol="0" anchor="ctr">
            <a:spAutoFit/>
          </a:bodyPr>
          <a:lstStyle/>
          <a:p>
            <a:pPr algn="ctr"/>
            <a:r>
              <a:rPr lang="en-US" b="1" dirty="0" smtClean="0"/>
              <a:t>Sewing the Rows</a:t>
            </a:r>
          </a:p>
        </p:txBody>
      </p:sp>
    </p:spTree>
    <p:extLst>
      <p:ext uri="{BB962C8B-B14F-4D97-AF65-F5344CB8AC3E}">
        <p14:creationId xmlns:p14="http://schemas.microsoft.com/office/powerpoint/2010/main" val="2595894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16522" t="7490" r="19640" b="30423"/>
          <a:stretch/>
        </p:blipFill>
        <p:spPr>
          <a:xfrm>
            <a:off x="6457761" y="138466"/>
            <a:ext cx="3766010" cy="6464440"/>
          </a:xfrm>
          <a:prstGeom prst="rect">
            <a:avLst/>
          </a:prstGeom>
        </p:spPr>
      </p:pic>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18918"/>
          <a:stretch/>
        </p:blipFill>
        <p:spPr>
          <a:xfrm>
            <a:off x="826014" y="1969612"/>
            <a:ext cx="2925356" cy="2044464"/>
          </a:xfrm>
          <a:prstGeom prst="rect">
            <a:avLst/>
          </a:prstGeom>
        </p:spPr>
      </p:pic>
      <p:sp>
        <p:nvSpPr>
          <p:cNvPr id="39" name="TextBox 38"/>
          <p:cNvSpPr txBox="1"/>
          <p:nvPr/>
        </p:nvSpPr>
        <p:spPr>
          <a:xfrm>
            <a:off x="743329" y="4252165"/>
            <a:ext cx="3090727" cy="338554"/>
          </a:xfrm>
          <a:prstGeom prst="rect">
            <a:avLst/>
          </a:prstGeom>
          <a:noFill/>
        </p:spPr>
        <p:txBody>
          <a:bodyPr wrap="square" rtlCol="0">
            <a:spAutoFit/>
          </a:bodyPr>
          <a:lstStyle/>
          <a:p>
            <a:r>
              <a:rPr lang="en-US" sz="800" dirty="0" smtClean="0"/>
              <a:t>J. Pin row the bottom of row 10 to the top of row 11, being careful to match seams. Sew rows together.</a:t>
            </a:r>
          </a:p>
        </p:txBody>
      </p:sp>
      <p:sp>
        <p:nvSpPr>
          <p:cNvPr id="41" name="Title 1"/>
          <p:cNvSpPr>
            <a:spLocks noGrp="1"/>
          </p:cNvSpPr>
          <p:nvPr>
            <p:ph type="title"/>
          </p:nvPr>
        </p:nvSpPr>
        <p:spPr>
          <a:xfrm>
            <a:off x="1161064" y="41190"/>
            <a:ext cx="2255256" cy="595522"/>
          </a:xfrm>
        </p:spPr>
        <p:txBody>
          <a:bodyPr anchor="ctr">
            <a:normAutofit fontScale="90000"/>
          </a:bodyPr>
          <a:lstStyle/>
          <a:p>
            <a:pPr algn="ctr"/>
            <a:r>
              <a:rPr lang="en-US" b="1" dirty="0" smtClean="0"/>
              <a:t>Step 12</a:t>
            </a:r>
            <a:endParaRPr lang="en-US" b="1" dirty="0"/>
          </a:p>
        </p:txBody>
      </p:sp>
      <p:sp>
        <p:nvSpPr>
          <p:cNvPr id="42" name="Text Placeholder 3"/>
          <p:cNvSpPr>
            <a:spLocks noGrp="1"/>
          </p:cNvSpPr>
          <p:nvPr>
            <p:ph type="body" sz="half" idx="2"/>
          </p:nvPr>
        </p:nvSpPr>
        <p:spPr>
          <a:xfrm>
            <a:off x="73479" y="874801"/>
            <a:ext cx="4430427" cy="856722"/>
          </a:xfrm>
        </p:spPr>
        <p:txBody>
          <a:bodyPr anchor="ctr">
            <a:normAutofit/>
          </a:bodyPr>
          <a:lstStyle/>
          <a:p>
            <a:r>
              <a:rPr lang="en-US" sz="1100" dirty="0"/>
              <a:t>J. Pin row the bottom of row 10 to the top of row 11, being careful to match seams. Sew rows </a:t>
            </a:r>
            <a:r>
              <a:rPr lang="en-US" sz="1100" dirty="0" smtClean="0"/>
              <a:t>together.</a:t>
            </a:r>
            <a:endParaRPr lang="en-US" sz="1100" dirty="0"/>
          </a:p>
        </p:txBody>
      </p:sp>
      <p:sp>
        <p:nvSpPr>
          <p:cNvPr id="43" name="TextBox 42"/>
          <p:cNvSpPr txBox="1"/>
          <p:nvPr/>
        </p:nvSpPr>
        <p:spPr>
          <a:xfrm>
            <a:off x="606542" y="505469"/>
            <a:ext cx="3364301" cy="369332"/>
          </a:xfrm>
          <a:prstGeom prst="rect">
            <a:avLst/>
          </a:prstGeom>
          <a:noFill/>
        </p:spPr>
        <p:txBody>
          <a:bodyPr wrap="square" rtlCol="0" anchor="ctr">
            <a:spAutoFit/>
          </a:bodyPr>
          <a:lstStyle/>
          <a:p>
            <a:pPr algn="ctr"/>
            <a:r>
              <a:rPr lang="en-US" b="1" dirty="0" smtClean="0"/>
              <a:t>Sewing the Rows</a:t>
            </a:r>
          </a:p>
        </p:txBody>
      </p:sp>
    </p:spTree>
    <p:extLst>
      <p:ext uri="{BB962C8B-B14F-4D97-AF65-F5344CB8AC3E}">
        <p14:creationId xmlns:p14="http://schemas.microsoft.com/office/powerpoint/2010/main" val="2319245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1" name="Title 1"/>
          <p:cNvSpPr>
            <a:spLocks noGrp="1"/>
          </p:cNvSpPr>
          <p:nvPr>
            <p:ph type="title"/>
          </p:nvPr>
        </p:nvSpPr>
        <p:spPr>
          <a:xfrm>
            <a:off x="1161064" y="41190"/>
            <a:ext cx="2255256" cy="595522"/>
          </a:xfrm>
        </p:spPr>
        <p:txBody>
          <a:bodyPr anchor="ctr">
            <a:normAutofit fontScale="90000"/>
          </a:bodyPr>
          <a:lstStyle/>
          <a:p>
            <a:pPr algn="ctr"/>
            <a:r>
              <a:rPr lang="en-US" b="1" dirty="0" smtClean="0"/>
              <a:t>Step 13</a:t>
            </a:r>
            <a:endParaRPr lang="en-US" b="1" dirty="0"/>
          </a:p>
        </p:txBody>
      </p:sp>
      <p:sp>
        <p:nvSpPr>
          <p:cNvPr id="42" name="Text Placeholder 3"/>
          <p:cNvSpPr>
            <a:spLocks noGrp="1"/>
          </p:cNvSpPr>
          <p:nvPr>
            <p:ph type="body" sz="half" idx="2"/>
          </p:nvPr>
        </p:nvSpPr>
        <p:spPr>
          <a:xfrm>
            <a:off x="73479" y="874800"/>
            <a:ext cx="4430427" cy="3483191"/>
          </a:xfrm>
        </p:spPr>
        <p:txBody>
          <a:bodyPr anchor="ctr">
            <a:normAutofit/>
          </a:bodyPr>
          <a:lstStyle/>
          <a:p>
            <a:pPr marL="228600" indent="-228600">
              <a:buAutoNum type="alphaUcPeriod"/>
            </a:pPr>
            <a:r>
              <a:rPr lang="en-US" sz="1200" dirty="0" smtClean="0"/>
              <a:t>Cut 5 – 4” strips from border material</a:t>
            </a:r>
          </a:p>
          <a:p>
            <a:pPr marL="228600" indent="-228600">
              <a:buAutoNum type="alphaUcPeriod"/>
            </a:pPr>
            <a:r>
              <a:rPr lang="en-US" sz="1200" dirty="0" smtClean="0"/>
              <a:t>Angle cut 3 ends.</a:t>
            </a:r>
          </a:p>
          <a:p>
            <a:pPr marL="228600" indent="-228600">
              <a:buAutoNum type="alphaUcPeriod"/>
            </a:pPr>
            <a:r>
              <a:rPr lang="en-US" sz="1200" dirty="0" smtClean="0"/>
              <a:t>Sew 3 strips together</a:t>
            </a:r>
          </a:p>
          <a:p>
            <a:pPr marL="228600" indent="-228600">
              <a:buAutoNum type="alphaUcPeriod"/>
            </a:pPr>
            <a:r>
              <a:rPr lang="en-US" sz="1200" dirty="0" smtClean="0"/>
              <a:t>Measure the sides of the quilt</a:t>
            </a:r>
          </a:p>
          <a:p>
            <a:pPr marL="228600" indent="-228600">
              <a:buAutoNum type="alphaUcPeriod"/>
            </a:pPr>
            <a:r>
              <a:rPr lang="en-US" sz="1200" dirty="0" smtClean="0"/>
              <a:t>Cut the strips to the length of the sides</a:t>
            </a:r>
          </a:p>
          <a:p>
            <a:pPr marL="228600" indent="-228600">
              <a:buAutoNum type="alphaUcPeriod"/>
            </a:pPr>
            <a:r>
              <a:rPr lang="en-US" sz="1200" dirty="0" smtClean="0"/>
              <a:t>Pin the strips to left and right sides</a:t>
            </a:r>
          </a:p>
          <a:p>
            <a:pPr marL="228600" indent="-228600">
              <a:buAutoNum type="alphaUcPeriod"/>
            </a:pPr>
            <a:r>
              <a:rPr lang="en-US" sz="1200" dirty="0" smtClean="0"/>
              <a:t>Press the borders down.</a:t>
            </a:r>
          </a:p>
          <a:p>
            <a:pPr marL="228600" indent="-228600">
              <a:buAutoNum type="alphaUcPeriod"/>
            </a:pPr>
            <a:r>
              <a:rPr lang="en-US" sz="1200" dirty="0" smtClean="0"/>
              <a:t>Measure the top and bottom of quilt (including borders)</a:t>
            </a:r>
          </a:p>
          <a:p>
            <a:pPr marL="228600" indent="-228600">
              <a:buAutoNum type="alphaUcPeriod"/>
            </a:pPr>
            <a:r>
              <a:rPr lang="en-US" sz="1200" dirty="0" smtClean="0"/>
              <a:t>Cut the top and bottom borders strips</a:t>
            </a:r>
          </a:p>
          <a:p>
            <a:pPr marL="228600" indent="-228600">
              <a:buAutoNum type="alphaUcPeriod"/>
            </a:pPr>
            <a:r>
              <a:rPr lang="en-US" sz="1200" dirty="0" smtClean="0"/>
              <a:t>Pin down the top and bottom borders</a:t>
            </a:r>
          </a:p>
          <a:p>
            <a:pPr marL="228600" indent="-228600">
              <a:buAutoNum type="alphaUcPeriod"/>
            </a:pPr>
            <a:r>
              <a:rPr lang="en-US" sz="1200" dirty="0" smtClean="0"/>
              <a:t>Sew the top and bottom border strips on</a:t>
            </a:r>
          </a:p>
          <a:p>
            <a:pPr marL="228600" indent="-228600">
              <a:buAutoNum type="alphaUcPeriod"/>
            </a:pPr>
            <a:r>
              <a:rPr lang="en-US" sz="1200" dirty="0" smtClean="0"/>
              <a:t>Press the quilt</a:t>
            </a:r>
            <a:endParaRPr lang="en-US" sz="1100" dirty="0"/>
          </a:p>
        </p:txBody>
      </p:sp>
      <p:sp>
        <p:nvSpPr>
          <p:cNvPr id="43" name="TextBox 42"/>
          <p:cNvSpPr txBox="1"/>
          <p:nvPr/>
        </p:nvSpPr>
        <p:spPr>
          <a:xfrm>
            <a:off x="606542" y="505469"/>
            <a:ext cx="3364301" cy="369332"/>
          </a:xfrm>
          <a:prstGeom prst="rect">
            <a:avLst/>
          </a:prstGeom>
          <a:noFill/>
        </p:spPr>
        <p:txBody>
          <a:bodyPr wrap="square" rtlCol="0" anchor="ctr">
            <a:spAutoFit/>
          </a:bodyPr>
          <a:lstStyle/>
          <a:p>
            <a:pPr algn="ctr"/>
            <a:r>
              <a:rPr lang="en-US" b="1" dirty="0" smtClean="0"/>
              <a:t>Sewing the Borders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772" t="8368" r="1936" b="24396"/>
          <a:stretch/>
        </p:blipFill>
        <p:spPr>
          <a:xfrm>
            <a:off x="5343830" y="41189"/>
            <a:ext cx="3286561" cy="422570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42" y="41190"/>
            <a:ext cx="1175809" cy="2093199"/>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520" t="4519" r="6759" b="21045"/>
          <a:stretch/>
        </p:blipFill>
        <p:spPr>
          <a:xfrm>
            <a:off x="9044014" y="41189"/>
            <a:ext cx="2924363" cy="4300161"/>
          </a:xfrm>
          <a:prstGeom prst="rect">
            <a:avLst/>
          </a:prstGeom>
        </p:spPr>
      </p:pic>
      <p:sp>
        <p:nvSpPr>
          <p:cNvPr id="6" name="TextBox 5"/>
          <p:cNvSpPr txBox="1"/>
          <p:nvPr/>
        </p:nvSpPr>
        <p:spPr>
          <a:xfrm>
            <a:off x="3970842" y="2191269"/>
            <a:ext cx="1175809" cy="830997"/>
          </a:xfrm>
          <a:prstGeom prst="rect">
            <a:avLst/>
          </a:prstGeom>
          <a:noFill/>
        </p:spPr>
        <p:txBody>
          <a:bodyPr wrap="square" rtlCol="0">
            <a:spAutoFit/>
          </a:bodyPr>
          <a:lstStyle/>
          <a:p>
            <a:r>
              <a:rPr lang="en-US" sz="800" dirty="0" smtClean="0"/>
              <a:t>A. Cut 5 – 4” strips B. Angle Cut strips</a:t>
            </a:r>
          </a:p>
          <a:p>
            <a:r>
              <a:rPr lang="en-US" sz="800" dirty="0" smtClean="0"/>
              <a:t>C. Sew 3 strips together</a:t>
            </a:r>
          </a:p>
          <a:p>
            <a:endParaRPr lang="en-US" sz="800" dirty="0" smtClean="0"/>
          </a:p>
          <a:p>
            <a:pPr marL="228600" indent="-228600">
              <a:buAutoNum type="alphaUcPeriod"/>
            </a:pPr>
            <a:endParaRPr lang="en-US" sz="800" dirty="0"/>
          </a:p>
        </p:txBody>
      </p:sp>
      <p:sp>
        <p:nvSpPr>
          <p:cNvPr id="7" name="TextBox 6"/>
          <p:cNvSpPr txBox="1"/>
          <p:nvPr/>
        </p:nvSpPr>
        <p:spPr>
          <a:xfrm>
            <a:off x="5343830" y="4357991"/>
            <a:ext cx="3286561" cy="584775"/>
          </a:xfrm>
          <a:prstGeom prst="rect">
            <a:avLst/>
          </a:prstGeom>
          <a:noFill/>
        </p:spPr>
        <p:txBody>
          <a:bodyPr wrap="square" rtlCol="0">
            <a:spAutoFit/>
          </a:bodyPr>
          <a:lstStyle/>
          <a:p>
            <a:r>
              <a:rPr lang="en-US" sz="800" dirty="0"/>
              <a:t>D</a:t>
            </a:r>
            <a:r>
              <a:rPr lang="en-US" sz="800" dirty="0" smtClean="0"/>
              <a:t>. Measure the sides of the quilt</a:t>
            </a:r>
          </a:p>
          <a:p>
            <a:r>
              <a:rPr lang="en-US" sz="800" dirty="0" smtClean="0"/>
              <a:t>E. Cut the strips to the length of the sides</a:t>
            </a:r>
          </a:p>
          <a:p>
            <a:r>
              <a:rPr lang="en-US" sz="800" dirty="0" smtClean="0"/>
              <a:t>F. Pin the strips to left and right sides</a:t>
            </a:r>
          </a:p>
          <a:p>
            <a:r>
              <a:rPr lang="en-US" sz="800" dirty="0" smtClean="0"/>
              <a:t>G Press the borders down.</a:t>
            </a:r>
          </a:p>
        </p:txBody>
      </p:sp>
      <p:sp>
        <p:nvSpPr>
          <p:cNvPr id="8" name="TextBox 7"/>
          <p:cNvSpPr txBox="1"/>
          <p:nvPr/>
        </p:nvSpPr>
        <p:spPr>
          <a:xfrm>
            <a:off x="9044014" y="4494179"/>
            <a:ext cx="2924363" cy="830997"/>
          </a:xfrm>
          <a:prstGeom prst="rect">
            <a:avLst/>
          </a:prstGeom>
          <a:noFill/>
        </p:spPr>
        <p:txBody>
          <a:bodyPr wrap="square" rtlCol="0">
            <a:spAutoFit/>
          </a:bodyPr>
          <a:lstStyle/>
          <a:p>
            <a:r>
              <a:rPr lang="en-US" sz="800" dirty="0" smtClean="0"/>
              <a:t>H. Measure the top and bottom of quilt (including borders)</a:t>
            </a:r>
          </a:p>
          <a:p>
            <a:r>
              <a:rPr lang="en-US" sz="800" dirty="0" smtClean="0"/>
              <a:t>I. Cut the top and bottom borders strips</a:t>
            </a:r>
          </a:p>
          <a:p>
            <a:r>
              <a:rPr lang="en-US" sz="800" dirty="0" smtClean="0"/>
              <a:t>J. Pin down the top and bottom borders</a:t>
            </a:r>
          </a:p>
          <a:p>
            <a:r>
              <a:rPr lang="en-US" sz="800" dirty="0" smtClean="0"/>
              <a:t>K. Sew the top and bottom border strips on</a:t>
            </a:r>
          </a:p>
          <a:p>
            <a:r>
              <a:rPr lang="en-US" sz="800" dirty="0" smtClean="0"/>
              <a:t>L. Press the quilt</a:t>
            </a:r>
            <a:endParaRPr lang="en-US" sz="800" dirty="0"/>
          </a:p>
        </p:txBody>
      </p:sp>
    </p:spTree>
    <p:extLst>
      <p:ext uri="{BB962C8B-B14F-4D97-AF65-F5344CB8AC3E}">
        <p14:creationId xmlns:p14="http://schemas.microsoft.com/office/powerpoint/2010/main" val="3784985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2407"/>
          </a:xfrm>
        </p:spPr>
        <p:txBody>
          <a:bodyPr>
            <a:normAutofit fontScale="90000"/>
          </a:bodyPr>
          <a:lstStyle/>
          <a:p>
            <a:pPr algn="ctr"/>
            <a:r>
              <a:rPr lang="en-US" dirty="0" smtClean="0"/>
              <a:t>Supplies for a Crib Sized Quilt</a:t>
            </a:r>
            <a:endParaRPr lang="en-US" dirty="0"/>
          </a:p>
        </p:txBody>
      </p:sp>
      <p:sp>
        <p:nvSpPr>
          <p:cNvPr id="3" name="Content Placeholder 2"/>
          <p:cNvSpPr>
            <a:spLocks noGrp="1"/>
          </p:cNvSpPr>
          <p:nvPr>
            <p:ph idx="1"/>
          </p:nvPr>
        </p:nvSpPr>
        <p:spPr>
          <a:xfrm>
            <a:off x="838200" y="1354348"/>
            <a:ext cx="10515600" cy="5262112"/>
          </a:xfrm>
        </p:spPr>
        <p:txBody>
          <a:bodyPr>
            <a:normAutofit fontScale="92500" lnSpcReduction="20000"/>
          </a:bodyPr>
          <a:lstStyle/>
          <a:p>
            <a:pPr marL="0" indent="0">
              <a:buNone/>
            </a:pPr>
            <a:r>
              <a:rPr lang="en-US" sz="1200" b="1" dirty="0" smtClean="0"/>
              <a:t>Materials for Quilt:</a:t>
            </a:r>
          </a:p>
          <a:p>
            <a:r>
              <a:rPr lang="en-US" sz="1200" dirty="0" smtClean="0"/>
              <a:t>1 Yard – Pooh Bee Cuddly Dot Toss Flannel (Available at fabrics.com)</a:t>
            </a:r>
          </a:p>
          <a:p>
            <a:r>
              <a:rPr lang="en-US" sz="1200" dirty="0" smtClean="0"/>
              <a:t>½ yard – Blue Camouflage Flannel ((available at Joann’s Fabric) </a:t>
            </a:r>
          </a:p>
          <a:p>
            <a:r>
              <a:rPr lang="en-US" sz="1200" dirty="0" smtClean="0"/>
              <a:t>1/8 yard – Solid Blue Flannel (available anywhere)</a:t>
            </a:r>
          </a:p>
          <a:p>
            <a:r>
              <a:rPr lang="en-US" sz="1200" dirty="0" smtClean="0"/>
              <a:t>½ yard – </a:t>
            </a:r>
            <a:r>
              <a:rPr lang="en-US" sz="1200" dirty="0"/>
              <a:t>Snuggle Flannel Fabric Celestial Sky On </a:t>
            </a:r>
            <a:r>
              <a:rPr lang="en-US" sz="1200" dirty="0" smtClean="0"/>
              <a:t>Blue (available at Joann’s Fabric)</a:t>
            </a:r>
            <a:endParaRPr lang="en-US" sz="1200" dirty="0"/>
          </a:p>
          <a:p>
            <a:r>
              <a:rPr lang="en-US" sz="1200" dirty="0" smtClean="0"/>
              <a:t>1 yard – Disney’s Winnie the Pooh Fleece Multi (Available at fabrics.com)</a:t>
            </a:r>
            <a:endParaRPr lang="en-US" sz="1200" dirty="0"/>
          </a:p>
          <a:p>
            <a:r>
              <a:rPr lang="en-US" sz="1200" dirty="0" smtClean="0"/>
              <a:t>36 by 55 inch Cotton Batting</a:t>
            </a:r>
          </a:p>
          <a:p>
            <a:r>
              <a:rPr lang="en-US" sz="1200" dirty="0" smtClean="0"/>
              <a:t>Thread for sewing seams</a:t>
            </a:r>
          </a:p>
          <a:p>
            <a:r>
              <a:rPr lang="en-US" sz="1200" dirty="0" smtClean="0"/>
              <a:t>Blue </a:t>
            </a:r>
            <a:r>
              <a:rPr lang="en-US" sz="1200" dirty="0" err="1" smtClean="0"/>
              <a:t>Mettler</a:t>
            </a:r>
            <a:r>
              <a:rPr lang="en-US" sz="1200" dirty="0" smtClean="0"/>
              <a:t> Thread </a:t>
            </a:r>
          </a:p>
          <a:p>
            <a:r>
              <a:rPr lang="en-US" sz="1200" dirty="0" smtClean="0"/>
              <a:t>Yellow </a:t>
            </a:r>
            <a:r>
              <a:rPr lang="en-US" sz="1200" dirty="0" err="1" smtClean="0"/>
              <a:t>Mettler</a:t>
            </a:r>
            <a:r>
              <a:rPr lang="en-US" sz="1200" dirty="0" smtClean="0"/>
              <a:t> Thread</a:t>
            </a:r>
          </a:p>
          <a:p>
            <a:r>
              <a:rPr lang="en-US" sz="1200" dirty="0" smtClean="0"/>
              <a:t>Pink </a:t>
            </a:r>
            <a:r>
              <a:rPr lang="en-US" sz="1200" dirty="0" err="1" smtClean="0"/>
              <a:t>Mettler</a:t>
            </a:r>
            <a:r>
              <a:rPr lang="en-US" sz="1200" dirty="0" smtClean="0"/>
              <a:t> Thread</a:t>
            </a:r>
          </a:p>
          <a:p>
            <a:r>
              <a:rPr lang="en-US" sz="1200" dirty="0" smtClean="0"/>
              <a:t>Orange </a:t>
            </a:r>
            <a:r>
              <a:rPr lang="en-US" sz="1200" dirty="0" err="1" smtClean="0"/>
              <a:t>Mettler</a:t>
            </a:r>
            <a:r>
              <a:rPr lang="en-US" sz="1200" dirty="0" smtClean="0"/>
              <a:t> Thread</a:t>
            </a:r>
          </a:p>
          <a:p>
            <a:pPr marL="0" indent="0">
              <a:buNone/>
            </a:pPr>
            <a:r>
              <a:rPr lang="en-US" sz="1200" b="1" dirty="0" smtClean="0"/>
              <a:t>Standard Quilting Supplies:</a:t>
            </a:r>
            <a:endParaRPr lang="en-US" sz="1200" b="1" dirty="0"/>
          </a:p>
          <a:p>
            <a:r>
              <a:rPr lang="en-US" sz="1200" dirty="0" smtClean="0"/>
              <a:t>Rotary cutter </a:t>
            </a:r>
          </a:p>
          <a:p>
            <a:r>
              <a:rPr lang="en-US" sz="1200" dirty="0" smtClean="0"/>
              <a:t>Cutting Mat</a:t>
            </a:r>
          </a:p>
          <a:p>
            <a:r>
              <a:rPr lang="en-US" sz="1200" dirty="0" smtClean="0"/>
              <a:t>Iron and Iron Mat</a:t>
            </a:r>
          </a:p>
          <a:p>
            <a:r>
              <a:rPr lang="en-US" sz="1200" dirty="0" smtClean="0"/>
              <a:t>Square ruler (used to center pooh characters)</a:t>
            </a:r>
          </a:p>
          <a:p>
            <a:r>
              <a:rPr lang="en-US" sz="1200" dirty="0" smtClean="0"/>
              <a:t>6 ½ by 24 inch ruler</a:t>
            </a:r>
          </a:p>
          <a:p>
            <a:endParaRPr lang="en-US" sz="1400" dirty="0" smtClean="0"/>
          </a:p>
        </p:txBody>
      </p:sp>
      <p:sp>
        <p:nvSpPr>
          <p:cNvPr id="4" name="TextBox 3"/>
          <p:cNvSpPr txBox="1"/>
          <p:nvPr/>
        </p:nvSpPr>
        <p:spPr>
          <a:xfrm>
            <a:off x="3140015" y="957532"/>
            <a:ext cx="5848710" cy="276999"/>
          </a:xfrm>
          <a:prstGeom prst="rect">
            <a:avLst/>
          </a:prstGeom>
          <a:noFill/>
        </p:spPr>
        <p:txBody>
          <a:bodyPr wrap="square" rtlCol="0">
            <a:spAutoFit/>
          </a:bodyPr>
          <a:lstStyle/>
          <a:p>
            <a:r>
              <a:rPr lang="en-US" sz="1200" dirty="0" smtClean="0"/>
              <a:t>Measures: 30 inches wide and 47 inches long</a:t>
            </a:r>
            <a:endParaRPr lang="en-US" sz="1200" dirty="0"/>
          </a:p>
        </p:txBody>
      </p:sp>
    </p:spTree>
    <p:extLst>
      <p:ext uri="{BB962C8B-B14F-4D97-AF65-F5344CB8AC3E}">
        <p14:creationId xmlns:p14="http://schemas.microsoft.com/office/powerpoint/2010/main" val="2117537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1" name="Title 1"/>
          <p:cNvSpPr>
            <a:spLocks noGrp="1"/>
          </p:cNvSpPr>
          <p:nvPr>
            <p:ph type="title"/>
          </p:nvPr>
        </p:nvSpPr>
        <p:spPr>
          <a:xfrm>
            <a:off x="1161064" y="41190"/>
            <a:ext cx="2255256" cy="595522"/>
          </a:xfrm>
        </p:spPr>
        <p:txBody>
          <a:bodyPr anchor="ctr">
            <a:normAutofit fontScale="90000"/>
          </a:bodyPr>
          <a:lstStyle/>
          <a:p>
            <a:pPr algn="ctr"/>
            <a:r>
              <a:rPr lang="en-US" b="1" dirty="0" smtClean="0"/>
              <a:t>Step 14</a:t>
            </a:r>
            <a:endParaRPr lang="en-US" b="1" dirty="0"/>
          </a:p>
        </p:txBody>
      </p:sp>
      <p:sp>
        <p:nvSpPr>
          <p:cNvPr id="42" name="Text Placeholder 3"/>
          <p:cNvSpPr>
            <a:spLocks noGrp="1"/>
          </p:cNvSpPr>
          <p:nvPr>
            <p:ph type="body" sz="half" idx="2"/>
          </p:nvPr>
        </p:nvSpPr>
        <p:spPr>
          <a:xfrm>
            <a:off x="73480" y="1448732"/>
            <a:ext cx="4430427" cy="3483191"/>
          </a:xfrm>
        </p:spPr>
        <p:txBody>
          <a:bodyPr anchor="ctr">
            <a:normAutofit/>
          </a:bodyPr>
          <a:lstStyle/>
          <a:p>
            <a:pPr marL="228600" indent="-228600">
              <a:buAutoNum type="alphaUcPeriod"/>
            </a:pPr>
            <a:r>
              <a:rPr lang="en-US" sz="1200" dirty="0" smtClean="0"/>
              <a:t>Lay down the Winnie the Pooh Fleece back</a:t>
            </a:r>
          </a:p>
          <a:p>
            <a:pPr marL="228600" indent="-228600">
              <a:buAutoNum type="alphaUcPeriod"/>
            </a:pPr>
            <a:r>
              <a:rPr lang="en-US" sz="1200" dirty="0" smtClean="0"/>
              <a:t>Lay down cotton batting</a:t>
            </a:r>
          </a:p>
          <a:p>
            <a:pPr marL="228600" indent="-228600">
              <a:buAutoNum type="alphaUcPeriod"/>
            </a:pPr>
            <a:r>
              <a:rPr lang="en-US" sz="1200" dirty="0" smtClean="0"/>
              <a:t>Lay down the Winnie the Pooh Quilt top</a:t>
            </a:r>
          </a:p>
          <a:p>
            <a:pPr marL="228600" indent="-228600">
              <a:buAutoNum type="alphaUcPeriod"/>
            </a:pPr>
            <a:r>
              <a:rPr lang="en-US" sz="1200" dirty="0" smtClean="0"/>
              <a:t>Pin in each square</a:t>
            </a:r>
          </a:p>
          <a:p>
            <a:pPr marL="228600" indent="-228600">
              <a:buAutoNum type="alphaUcPeriod"/>
            </a:pPr>
            <a:r>
              <a:rPr lang="en-US" sz="1200" dirty="0" smtClean="0"/>
              <a:t>Put a stay stitch for each pin</a:t>
            </a:r>
          </a:p>
          <a:p>
            <a:pPr marL="228600" indent="-228600">
              <a:buAutoNum type="alphaUcPeriod"/>
            </a:pPr>
            <a:r>
              <a:rPr lang="en-US" sz="1200" dirty="0" smtClean="0"/>
              <a:t>When all stitches are in, remove all pins except border pins</a:t>
            </a:r>
            <a:endParaRPr lang="en-US" sz="1100" dirty="0"/>
          </a:p>
        </p:txBody>
      </p:sp>
      <p:sp>
        <p:nvSpPr>
          <p:cNvPr id="43" name="TextBox 42"/>
          <p:cNvSpPr txBox="1"/>
          <p:nvPr/>
        </p:nvSpPr>
        <p:spPr>
          <a:xfrm>
            <a:off x="73480" y="768117"/>
            <a:ext cx="4333150" cy="369332"/>
          </a:xfrm>
          <a:prstGeom prst="rect">
            <a:avLst/>
          </a:prstGeom>
          <a:noFill/>
        </p:spPr>
        <p:txBody>
          <a:bodyPr wrap="square" rtlCol="0" anchor="ctr">
            <a:spAutoFit/>
          </a:bodyPr>
          <a:lstStyle/>
          <a:p>
            <a:pPr algn="ctr"/>
            <a:r>
              <a:rPr lang="en-US" b="1" dirty="0" smtClean="0"/>
              <a:t>Assemble the back, batting and top</a:t>
            </a:r>
          </a:p>
        </p:txBody>
      </p:sp>
    </p:spTree>
    <p:extLst>
      <p:ext uri="{BB962C8B-B14F-4D97-AF65-F5344CB8AC3E}">
        <p14:creationId xmlns:p14="http://schemas.microsoft.com/office/powerpoint/2010/main" val="2734454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1" name="Title 1"/>
          <p:cNvSpPr>
            <a:spLocks noGrp="1"/>
          </p:cNvSpPr>
          <p:nvPr>
            <p:ph type="title"/>
          </p:nvPr>
        </p:nvSpPr>
        <p:spPr>
          <a:xfrm>
            <a:off x="1161064" y="41190"/>
            <a:ext cx="2255256" cy="595522"/>
          </a:xfrm>
        </p:spPr>
        <p:txBody>
          <a:bodyPr anchor="ctr">
            <a:normAutofit fontScale="90000"/>
          </a:bodyPr>
          <a:lstStyle/>
          <a:p>
            <a:pPr algn="ctr"/>
            <a:r>
              <a:rPr lang="en-US" b="1" dirty="0" smtClean="0"/>
              <a:t>Step 15</a:t>
            </a:r>
            <a:endParaRPr lang="en-US" b="1" dirty="0"/>
          </a:p>
        </p:txBody>
      </p:sp>
      <p:sp>
        <p:nvSpPr>
          <p:cNvPr id="42" name="Text Placeholder 3"/>
          <p:cNvSpPr>
            <a:spLocks noGrp="1"/>
          </p:cNvSpPr>
          <p:nvPr>
            <p:ph type="body" sz="half" idx="2"/>
          </p:nvPr>
        </p:nvSpPr>
        <p:spPr>
          <a:xfrm>
            <a:off x="73480" y="1448732"/>
            <a:ext cx="4430427" cy="4913157"/>
          </a:xfrm>
        </p:spPr>
        <p:txBody>
          <a:bodyPr anchor="ctr">
            <a:normAutofit/>
          </a:bodyPr>
          <a:lstStyle/>
          <a:p>
            <a:pPr marL="228600" indent="-228600">
              <a:buAutoNum type="alphaUcPeriod"/>
            </a:pPr>
            <a:r>
              <a:rPr lang="en-US" sz="1200" dirty="0" smtClean="0"/>
              <a:t>Start in Row 5 between Tigger and Piglet quilt a line around center sash piece (camouflage rectangle)</a:t>
            </a:r>
          </a:p>
          <a:p>
            <a:pPr marL="228600" indent="-228600">
              <a:buAutoNum type="alphaUcPeriod"/>
            </a:pPr>
            <a:r>
              <a:rPr lang="en-US" sz="1200" dirty="0" smtClean="0"/>
              <a:t>Sew around Tigger with free motion quilt tool</a:t>
            </a:r>
          </a:p>
          <a:p>
            <a:pPr marL="228600" indent="-228600">
              <a:buAutoNum type="alphaUcPeriod"/>
            </a:pPr>
            <a:r>
              <a:rPr lang="en-US" sz="1200" dirty="0" smtClean="0"/>
              <a:t>Sew around Piglet with free motion quilt tool</a:t>
            </a:r>
          </a:p>
          <a:p>
            <a:pPr marL="228600" indent="-228600">
              <a:buAutoNum type="alphaUcPeriod"/>
            </a:pPr>
            <a:r>
              <a:rPr lang="en-US" sz="1200" dirty="0" smtClean="0"/>
              <a:t>Sew around Solid squares above and below the center sashing</a:t>
            </a:r>
          </a:p>
          <a:p>
            <a:pPr marL="228600" indent="-228600">
              <a:buAutoNum type="alphaUcPeriod"/>
            </a:pPr>
            <a:r>
              <a:rPr lang="en-US" sz="1200" dirty="0" smtClean="0"/>
              <a:t>Sew sashing above and below quilted Tigger</a:t>
            </a:r>
          </a:p>
          <a:p>
            <a:pPr marL="228600" indent="-228600">
              <a:buAutoNum type="alphaUcPeriod"/>
            </a:pPr>
            <a:r>
              <a:rPr lang="en-US" sz="1200" dirty="0" smtClean="0"/>
              <a:t>Sew sashing above and below quilted Piglet</a:t>
            </a:r>
          </a:p>
          <a:p>
            <a:pPr marL="228600" indent="-228600">
              <a:buAutoNum type="alphaUcPeriod"/>
            </a:pPr>
            <a:r>
              <a:rPr lang="en-US" sz="1200" dirty="0" smtClean="0"/>
              <a:t>Sew center sashing below and above previously sewn ones</a:t>
            </a:r>
          </a:p>
          <a:p>
            <a:pPr marL="228600" indent="-228600">
              <a:buAutoNum type="alphaUcPeriod"/>
            </a:pPr>
            <a:r>
              <a:rPr lang="en-US" sz="1200" dirty="0" smtClean="0"/>
              <a:t>Sew Eeyore above and below the sewn </a:t>
            </a:r>
            <a:r>
              <a:rPr lang="en-US" sz="1200" dirty="0" err="1" smtClean="0"/>
              <a:t>sashings</a:t>
            </a:r>
            <a:endParaRPr lang="en-US" sz="1200" dirty="0" smtClean="0"/>
          </a:p>
          <a:p>
            <a:pPr marL="228600" indent="-228600">
              <a:buAutoNum type="alphaUcPeriod"/>
            </a:pPr>
            <a:r>
              <a:rPr lang="en-US" sz="1200" dirty="0" smtClean="0"/>
              <a:t>Sew Winnie the Pooh above and below. </a:t>
            </a:r>
          </a:p>
          <a:p>
            <a:pPr marL="228600" indent="-228600">
              <a:buAutoNum type="alphaUcPeriod"/>
            </a:pPr>
            <a:r>
              <a:rPr lang="en-US" sz="1200" dirty="0" smtClean="0"/>
              <a:t>Continue to work out from center in this same fashion until you have only 2 rows around the whole quilt left</a:t>
            </a:r>
          </a:p>
          <a:p>
            <a:pPr marL="228600" indent="-228600">
              <a:buAutoNum type="alphaUcPeriod"/>
            </a:pPr>
            <a:r>
              <a:rPr lang="en-US" sz="1200" dirty="0" smtClean="0"/>
              <a:t>The sew the next row around the quilt until all inner blocks have been quilted</a:t>
            </a:r>
          </a:p>
          <a:p>
            <a:pPr marL="228600" indent="-228600">
              <a:buAutoNum type="alphaUcPeriod"/>
            </a:pPr>
            <a:r>
              <a:rPr lang="en-US" sz="1200" dirty="0" smtClean="0"/>
              <a:t>Use a star stencil to make a star pattern border around the quilt</a:t>
            </a:r>
          </a:p>
          <a:p>
            <a:pPr marL="228600" indent="-228600">
              <a:buAutoNum type="alphaUcPeriod"/>
            </a:pPr>
            <a:endParaRPr lang="en-US" sz="1100" dirty="0"/>
          </a:p>
        </p:txBody>
      </p:sp>
      <p:sp>
        <p:nvSpPr>
          <p:cNvPr id="43" name="TextBox 42"/>
          <p:cNvSpPr txBox="1"/>
          <p:nvPr/>
        </p:nvSpPr>
        <p:spPr>
          <a:xfrm>
            <a:off x="73480" y="768117"/>
            <a:ext cx="4333150" cy="369332"/>
          </a:xfrm>
          <a:prstGeom prst="rect">
            <a:avLst/>
          </a:prstGeom>
          <a:noFill/>
        </p:spPr>
        <p:txBody>
          <a:bodyPr wrap="square" rtlCol="0" anchor="ctr">
            <a:spAutoFit/>
          </a:bodyPr>
          <a:lstStyle/>
          <a:p>
            <a:pPr algn="ctr"/>
            <a:r>
              <a:rPr lang="en-US" b="1" dirty="0" smtClean="0"/>
              <a:t>Quilting the baby blanket</a:t>
            </a:r>
          </a:p>
        </p:txBody>
      </p:sp>
    </p:spTree>
    <p:extLst>
      <p:ext uri="{BB962C8B-B14F-4D97-AF65-F5344CB8AC3E}">
        <p14:creationId xmlns:p14="http://schemas.microsoft.com/office/powerpoint/2010/main" val="4036726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1" name="Title 1"/>
          <p:cNvSpPr>
            <a:spLocks noGrp="1"/>
          </p:cNvSpPr>
          <p:nvPr>
            <p:ph type="title"/>
          </p:nvPr>
        </p:nvSpPr>
        <p:spPr>
          <a:xfrm>
            <a:off x="1161064" y="41190"/>
            <a:ext cx="2255256" cy="595522"/>
          </a:xfrm>
        </p:spPr>
        <p:txBody>
          <a:bodyPr anchor="ctr">
            <a:normAutofit fontScale="90000"/>
          </a:bodyPr>
          <a:lstStyle/>
          <a:p>
            <a:pPr algn="ctr"/>
            <a:r>
              <a:rPr lang="en-US" b="1" dirty="0" smtClean="0"/>
              <a:t>Step 16</a:t>
            </a:r>
            <a:endParaRPr lang="en-US" b="1" dirty="0"/>
          </a:p>
        </p:txBody>
      </p:sp>
      <p:sp>
        <p:nvSpPr>
          <p:cNvPr id="42" name="Text Placeholder 3"/>
          <p:cNvSpPr>
            <a:spLocks noGrp="1"/>
          </p:cNvSpPr>
          <p:nvPr>
            <p:ph type="body" sz="half" idx="2"/>
          </p:nvPr>
        </p:nvSpPr>
        <p:spPr>
          <a:xfrm>
            <a:off x="73480" y="1448732"/>
            <a:ext cx="4430427" cy="4913157"/>
          </a:xfrm>
        </p:spPr>
        <p:txBody>
          <a:bodyPr anchor="ctr">
            <a:normAutofit/>
          </a:bodyPr>
          <a:lstStyle/>
          <a:p>
            <a:pPr marL="228600" indent="-228600">
              <a:buAutoNum type="alphaUcPeriod"/>
            </a:pPr>
            <a:r>
              <a:rPr lang="en-US" sz="1200" dirty="0" smtClean="0"/>
              <a:t>Trim the edges of the blanket top and bottom</a:t>
            </a:r>
          </a:p>
          <a:p>
            <a:pPr marL="228600" indent="-228600">
              <a:buAutoNum type="alphaUcPeriod"/>
            </a:pPr>
            <a:r>
              <a:rPr lang="en-US" sz="1200" dirty="0" smtClean="0"/>
              <a:t>Cut four-2 inch strips</a:t>
            </a:r>
          </a:p>
          <a:p>
            <a:pPr marL="228600" indent="-228600">
              <a:buAutoNum type="alphaUcPeriod"/>
            </a:pPr>
            <a:r>
              <a:rPr lang="en-US" sz="1200" dirty="0" smtClean="0"/>
              <a:t>Angle cut the four strips</a:t>
            </a:r>
          </a:p>
          <a:p>
            <a:pPr marL="228600" indent="-228600">
              <a:buAutoNum type="alphaUcPeriod"/>
            </a:pPr>
            <a:r>
              <a:rPr lang="en-US" sz="1200" dirty="0" smtClean="0"/>
              <a:t>Sew the four strips together</a:t>
            </a:r>
          </a:p>
          <a:p>
            <a:pPr marL="228600" indent="-228600">
              <a:buAutoNum type="alphaUcPeriod"/>
            </a:pPr>
            <a:r>
              <a:rPr lang="en-US" sz="1200" dirty="0" smtClean="0"/>
              <a:t>Press the angles down.</a:t>
            </a:r>
          </a:p>
          <a:p>
            <a:pPr marL="228600" indent="-228600">
              <a:buAutoNum type="alphaUcPeriod"/>
            </a:pPr>
            <a:r>
              <a:rPr lang="en-US" sz="1200" dirty="0" smtClean="0"/>
              <a:t>Pin the right side facing the right side of quilt, </a:t>
            </a:r>
            <a:r>
              <a:rPr lang="en-US" sz="1200" dirty="0"/>
              <a:t>leaving a 6” lead and 6” following tail</a:t>
            </a:r>
            <a:r>
              <a:rPr lang="en-US" sz="1200" dirty="0" smtClean="0"/>
              <a:t>.</a:t>
            </a:r>
          </a:p>
          <a:p>
            <a:pPr marL="228600" indent="-228600">
              <a:buAutoNum type="alphaUcPeriod"/>
            </a:pPr>
            <a:r>
              <a:rPr lang="en-US" sz="1200" dirty="0" smtClean="0"/>
              <a:t>Measure the lead and following tails and sew together at an angle.</a:t>
            </a:r>
          </a:p>
          <a:p>
            <a:pPr marL="228600" indent="-228600">
              <a:buAutoNum type="alphaUcPeriod"/>
            </a:pPr>
            <a:r>
              <a:rPr lang="en-US" sz="1200" dirty="0" smtClean="0"/>
              <a:t>Pin down the newly sewn area.</a:t>
            </a:r>
          </a:p>
          <a:p>
            <a:pPr marL="228600" indent="-228600">
              <a:buAutoNum type="alphaUcPeriod"/>
            </a:pPr>
            <a:r>
              <a:rPr lang="en-US" sz="1200" dirty="0" smtClean="0"/>
              <a:t>With the walking foot, sew down the binding from the top of the quilt</a:t>
            </a:r>
          </a:p>
          <a:p>
            <a:pPr marL="228600" indent="-228600">
              <a:buAutoNum type="alphaUcPeriod"/>
            </a:pPr>
            <a:r>
              <a:rPr lang="en-US" sz="1200" dirty="0" smtClean="0"/>
              <a:t>Press the binding towards edge of quilt. Flip over the binding and press a ¼” fold. (Be careful to not touch the fleece with the hot iron).</a:t>
            </a:r>
          </a:p>
          <a:p>
            <a:pPr marL="228600" indent="-228600">
              <a:buAutoNum type="alphaUcPeriod"/>
            </a:pPr>
            <a:r>
              <a:rPr lang="en-US" sz="1200" dirty="0" smtClean="0"/>
              <a:t>Hand sew down the binding to the back using a blind stitch.</a:t>
            </a:r>
            <a:endParaRPr lang="en-US" sz="1100" dirty="0"/>
          </a:p>
        </p:txBody>
      </p:sp>
      <p:sp>
        <p:nvSpPr>
          <p:cNvPr id="43" name="TextBox 42"/>
          <p:cNvSpPr txBox="1"/>
          <p:nvPr/>
        </p:nvSpPr>
        <p:spPr>
          <a:xfrm>
            <a:off x="73480" y="768117"/>
            <a:ext cx="4333150" cy="369332"/>
          </a:xfrm>
          <a:prstGeom prst="rect">
            <a:avLst/>
          </a:prstGeom>
          <a:noFill/>
        </p:spPr>
        <p:txBody>
          <a:bodyPr wrap="square" rtlCol="0" anchor="ctr">
            <a:spAutoFit/>
          </a:bodyPr>
          <a:lstStyle/>
          <a:p>
            <a:pPr algn="ctr"/>
            <a:r>
              <a:rPr lang="en-US" b="1" dirty="0" smtClean="0"/>
              <a:t>Binding the Blanket</a:t>
            </a:r>
          </a:p>
        </p:txBody>
      </p:sp>
    </p:spTree>
    <p:extLst>
      <p:ext uri="{BB962C8B-B14F-4D97-AF65-F5344CB8AC3E}">
        <p14:creationId xmlns:p14="http://schemas.microsoft.com/office/powerpoint/2010/main" val="3588952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3923" y="94591"/>
            <a:ext cx="3932237" cy="595522"/>
          </a:xfrm>
        </p:spPr>
        <p:txBody>
          <a:bodyPr anchor="ctr">
            <a:normAutofit fontScale="90000"/>
          </a:bodyPr>
          <a:lstStyle/>
          <a:p>
            <a:pPr algn="ctr"/>
            <a:r>
              <a:rPr lang="en-US" b="1" dirty="0" smtClean="0"/>
              <a:t>Step 1</a:t>
            </a:r>
            <a:endParaRPr lang="en-US" b="1"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39470" b="39470"/>
          <a:stretch>
            <a:fillRect/>
          </a:stretch>
        </p:blipFill>
        <p:spPr>
          <a:xfrm>
            <a:off x="4540142" y="4194701"/>
            <a:ext cx="5987967" cy="2246049"/>
          </a:xfrm>
        </p:spPr>
      </p:pic>
      <p:sp>
        <p:nvSpPr>
          <p:cNvPr id="4" name="Text Placeholder 3"/>
          <p:cNvSpPr>
            <a:spLocks noGrp="1"/>
          </p:cNvSpPr>
          <p:nvPr>
            <p:ph type="body" sz="half" idx="2"/>
          </p:nvPr>
        </p:nvSpPr>
        <p:spPr>
          <a:xfrm>
            <a:off x="250166" y="1958196"/>
            <a:ext cx="5339751" cy="3021498"/>
          </a:xfrm>
        </p:spPr>
        <p:txBody>
          <a:bodyPr anchor="ctr">
            <a:normAutofit/>
          </a:bodyPr>
          <a:lstStyle/>
          <a:p>
            <a:pPr marL="171450" indent="-171450">
              <a:buFont typeface="Arial" panose="020B0604020202020204" pitchFamily="34" charset="0"/>
              <a:buChar char="•"/>
            </a:pPr>
            <a:r>
              <a:rPr lang="en-US" sz="1200" dirty="0" smtClean="0"/>
              <a:t>Cut out 66 – three inch squares of Blue Camouflage Flannel</a:t>
            </a:r>
          </a:p>
          <a:p>
            <a:pPr marL="171450" indent="-171450">
              <a:buFont typeface="Arial" panose="020B0604020202020204" pitchFamily="34" charset="0"/>
              <a:buChar char="•"/>
            </a:pPr>
            <a:r>
              <a:rPr lang="en-US" sz="1200" dirty="0" smtClean="0"/>
              <a:t>Cut out 17 – Three inch squares of Eeyore (centering the character)</a:t>
            </a:r>
          </a:p>
          <a:p>
            <a:pPr marL="171450" indent="-171450">
              <a:buFont typeface="Arial" panose="020B0604020202020204" pitchFamily="34" charset="0"/>
              <a:buChar char="•"/>
            </a:pPr>
            <a:r>
              <a:rPr lang="en-US" sz="1200" dirty="0" smtClean="0"/>
              <a:t>Cut out 17 – Three inch squares of Winnie the Pooh (centering the character)</a:t>
            </a:r>
          </a:p>
          <a:p>
            <a:pPr marL="171450" indent="-171450">
              <a:buFont typeface="Arial" panose="020B0604020202020204" pitchFamily="34" charset="0"/>
              <a:buChar char="•"/>
            </a:pPr>
            <a:r>
              <a:rPr lang="en-US" sz="1200" dirty="0" smtClean="0"/>
              <a:t>Cut out 16 – Three inch squares of Eeyore (centering the character)</a:t>
            </a:r>
          </a:p>
          <a:p>
            <a:pPr marL="171450" indent="-171450">
              <a:buFont typeface="Arial" panose="020B0604020202020204" pitchFamily="34" charset="0"/>
              <a:buChar char="•"/>
            </a:pPr>
            <a:r>
              <a:rPr lang="en-US" sz="1200" dirty="0" smtClean="0"/>
              <a:t>Cut out 16 – Three inch squares of Eeyore (centering the character)</a:t>
            </a:r>
          </a:p>
          <a:p>
            <a:pPr marL="171450" indent="-171450">
              <a:buFont typeface="Arial" panose="020B0604020202020204" pitchFamily="34" charset="0"/>
              <a:buChar char="•"/>
            </a:pPr>
            <a:r>
              <a:rPr lang="en-US" sz="1200" dirty="0" smtClean="0"/>
              <a:t>Cut out 33 – three inch squares of Solid Blue Flannel</a:t>
            </a:r>
          </a:p>
          <a:p>
            <a:pPr marL="171450" indent="-171450">
              <a:buFont typeface="Arial" panose="020B0604020202020204" pitchFamily="34" charset="0"/>
              <a:buChar char="•"/>
            </a:pPr>
            <a:r>
              <a:rPr lang="en-US" sz="1200" dirty="0" smtClean="0"/>
              <a:t>Cut out 17 – 1 ½ inch squares of Blue Camouflage Flannel</a:t>
            </a:r>
          </a:p>
          <a:p>
            <a:pPr marL="171450" indent="-171450">
              <a:buFont typeface="Arial" panose="020B0604020202020204" pitchFamily="34" charset="0"/>
              <a:buChar char="•"/>
            </a:pPr>
            <a:r>
              <a:rPr lang="en-US" sz="1200" dirty="0" smtClean="0"/>
              <a:t>Cut out 18 – 1 ½ inch squares of Solid Blue Flannel</a:t>
            </a:r>
          </a:p>
          <a:p>
            <a:pPr marL="171450" indent="-171450">
              <a:buFont typeface="Arial" panose="020B0604020202020204" pitchFamily="34" charset="0"/>
              <a:buChar char="•"/>
            </a:pPr>
            <a:r>
              <a:rPr lang="en-US" sz="1200" dirty="0" smtClean="0"/>
              <a:t>Cut out 1 -  1 ½” solid blue Flannel Square</a:t>
            </a:r>
          </a:p>
          <a:p>
            <a:pPr marL="171450" indent="-171450">
              <a:buFont typeface="Arial" panose="020B0604020202020204" pitchFamily="34" charset="0"/>
              <a:buChar char="•"/>
            </a:pPr>
            <a:r>
              <a:rPr lang="en-US" sz="1200" dirty="0" smtClean="0"/>
              <a:t>Cut out 2 -  1 ½” by 3” strip Blue Camouflage flannel</a:t>
            </a:r>
          </a:p>
        </p:txBody>
      </p:sp>
      <p:sp>
        <p:nvSpPr>
          <p:cNvPr id="6" name="TextBox 5"/>
          <p:cNvSpPr txBox="1"/>
          <p:nvPr/>
        </p:nvSpPr>
        <p:spPr>
          <a:xfrm>
            <a:off x="1716656" y="914400"/>
            <a:ext cx="2406770" cy="369332"/>
          </a:xfrm>
          <a:prstGeom prst="rect">
            <a:avLst/>
          </a:prstGeom>
          <a:noFill/>
        </p:spPr>
        <p:txBody>
          <a:bodyPr wrap="square" rtlCol="0" anchor="ctr">
            <a:spAutoFit/>
          </a:bodyPr>
          <a:lstStyle/>
          <a:p>
            <a:r>
              <a:rPr lang="en-US" b="1" dirty="0" smtClean="0"/>
              <a:t>Cutting Out the Quilt</a:t>
            </a:r>
          </a:p>
        </p:txBody>
      </p:sp>
    </p:spTree>
    <p:extLst>
      <p:ext uri="{BB962C8B-B14F-4D97-AF65-F5344CB8AC3E}">
        <p14:creationId xmlns:p14="http://schemas.microsoft.com/office/powerpoint/2010/main" val="2976335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3923" y="94591"/>
            <a:ext cx="3932237" cy="595522"/>
          </a:xfrm>
        </p:spPr>
        <p:txBody>
          <a:bodyPr anchor="ctr">
            <a:normAutofit fontScale="90000"/>
          </a:bodyPr>
          <a:lstStyle/>
          <a:p>
            <a:pPr algn="ctr"/>
            <a:r>
              <a:rPr lang="en-US" b="1" dirty="0" smtClean="0"/>
              <a:t>Step 2</a:t>
            </a:r>
            <a:endParaRPr lang="en-US" b="1"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6098960" y="155935"/>
            <a:ext cx="2562734" cy="4562230"/>
          </a:xfrm>
        </p:spPr>
      </p:pic>
      <p:sp>
        <p:nvSpPr>
          <p:cNvPr id="4" name="Text Placeholder 3"/>
          <p:cNvSpPr>
            <a:spLocks noGrp="1"/>
          </p:cNvSpPr>
          <p:nvPr>
            <p:ph type="body" sz="half" idx="2"/>
          </p:nvPr>
        </p:nvSpPr>
        <p:spPr>
          <a:xfrm>
            <a:off x="250166" y="1958196"/>
            <a:ext cx="5339751" cy="4559088"/>
          </a:xfrm>
        </p:spPr>
        <p:txBody>
          <a:bodyPr anchor="ctr">
            <a:normAutofit/>
          </a:bodyPr>
          <a:lstStyle/>
          <a:p>
            <a:pPr marL="228600" indent="-228600">
              <a:buFont typeface="Arial" panose="020B0604020202020204" pitchFamily="34" charset="0"/>
              <a:buChar char="•"/>
            </a:pPr>
            <a:r>
              <a:rPr lang="en-US" sz="1200" dirty="0" smtClean="0"/>
              <a:t>Place a 3” Eeyore Square in the first spot on the top row</a:t>
            </a:r>
          </a:p>
          <a:p>
            <a:pPr marL="228600" indent="-228600">
              <a:buFont typeface="Arial" panose="020B0604020202020204" pitchFamily="34" charset="0"/>
              <a:buChar char="•"/>
            </a:pPr>
            <a:r>
              <a:rPr lang="en-US" sz="1200" dirty="0" smtClean="0"/>
              <a:t>Place a 3” Camouflage in the second spot on the top row</a:t>
            </a:r>
          </a:p>
          <a:p>
            <a:pPr marL="228600" indent="-228600">
              <a:buFont typeface="Arial" panose="020B0604020202020204" pitchFamily="34" charset="0"/>
              <a:buChar char="•"/>
            </a:pPr>
            <a:r>
              <a:rPr lang="en-US" sz="1200" dirty="0" smtClean="0"/>
              <a:t>Place a 3” Winnie the Pooh in the third spot on the top row</a:t>
            </a:r>
          </a:p>
          <a:p>
            <a:pPr marL="228600" indent="-228600">
              <a:buFont typeface="Arial" panose="020B0604020202020204" pitchFamily="34" charset="0"/>
              <a:buChar char="•"/>
            </a:pPr>
            <a:r>
              <a:rPr lang="en-US" sz="1200" dirty="0" smtClean="0"/>
              <a:t>Place a 3” Camouflage in the first spot on the middle row</a:t>
            </a:r>
          </a:p>
          <a:p>
            <a:pPr marL="228600" indent="-228600">
              <a:buFont typeface="Arial" panose="020B0604020202020204" pitchFamily="34" charset="0"/>
              <a:buChar char="•"/>
            </a:pPr>
            <a:r>
              <a:rPr lang="en-US" sz="1200" dirty="0" smtClean="0"/>
              <a:t>Place a 3” Solid Blue in the second spot on the middle row</a:t>
            </a:r>
          </a:p>
          <a:p>
            <a:pPr marL="228600" indent="-228600">
              <a:buFont typeface="Arial" panose="020B0604020202020204" pitchFamily="34" charset="0"/>
              <a:buChar char="•"/>
            </a:pPr>
            <a:r>
              <a:rPr lang="en-US" sz="1200" dirty="0" smtClean="0"/>
              <a:t>Place a 3” Camouflage in the third spot on the middle row</a:t>
            </a:r>
          </a:p>
          <a:p>
            <a:pPr marL="228600" indent="-228600">
              <a:buFont typeface="Arial" panose="020B0604020202020204" pitchFamily="34" charset="0"/>
              <a:buChar char="•"/>
            </a:pPr>
            <a:r>
              <a:rPr lang="en-US" sz="1200" dirty="0" smtClean="0"/>
              <a:t>Place a 3” Tigger square in the first spot on the bottom row</a:t>
            </a:r>
          </a:p>
          <a:p>
            <a:pPr marL="228600" indent="-228600">
              <a:buFont typeface="Arial" panose="020B0604020202020204" pitchFamily="34" charset="0"/>
              <a:buChar char="•"/>
            </a:pPr>
            <a:r>
              <a:rPr lang="en-US" sz="1200" dirty="0" smtClean="0"/>
              <a:t>Place a 3” Camouflage in the second spot on the bottom row</a:t>
            </a:r>
          </a:p>
          <a:p>
            <a:pPr marL="228600" indent="-228600">
              <a:buFont typeface="Arial" panose="020B0604020202020204" pitchFamily="34" charset="0"/>
              <a:buChar char="•"/>
            </a:pPr>
            <a:r>
              <a:rPr lang="en-US" sz="1200" dirty="0" smtClean="0"/>
              <a:t>Place a 3” Piglet square in the last spot on the bottom row</a:t>
            </a:r>
          </a:p>
          <a:p>
            <a:pPr marL="228600" indent="-228600">
              <a:buFont typeface="Arial" panose="020B0604020202020204" pitchFamily="34" charset="0"/>
              <a:buChar char="•"/>
            </a:pPr>
            <a:r>
              <a:rPr lang="en-US" sz="1200" dirty="0" smtClean="0"/>
              <a:t>Repeat for all the squares</a:t>
            </a:r>
          </a:p>
          <a:p>
            <a:endParaRPr lang="en-US" sz="1200" dirty="0" smtClean="0"/>
          </a:p>
          <a:p>
            <a:r>
              <a:rPr lang="en-US" sz="1200" dirty="0" smtClean="0"/>
              <a:t>* Note: the last 3 squares will be set aside for later</a:t>
            </a:r>
          </a:p>
        </p:txBody>
      </p:sp>
      <p:sp>
        <p:nvSpPr>
          <p:cNvPr id="6" name="TextBox 5"/>
          <p:cNvSpPr txBox="1"/>
          <p:nvPr/>
        </p:nvSpPr>
        <p:spPr>
          <a:xfrm>
            <a:off x="1478515" y="914400"/>
            <a:ext cx="3407645" cy="369332"/>
          </a:xfrm>
          <a:prstGeom prst="rect">
            <a:avLst/>
          </a:prstGeom>
          <a:noFill/>
        </p:spPr>
        <p:txBody>
          <a:bodyPr wrap="square" rtlCol="0" anchor="ctr">
            <a:spAutoFit/>
          </a:bodyPr>
          <a:lstStyle/>
          <a:p>
            <a:pPr algn="ctr"/>
            <a:r>
              <a:rPr lang="en-US" b="1" dirty="0" smtClean="0"/>
              <a:t>Layout 9-Patch </a:t>
            </a:r>
            <a:r>
              <a:rPr lang="en-US" b="1" dirty="0" smtClean="0"/>
              <a:t>Quilt</a:t>
            </a:r>
            <a:endParaRPr lang="en-US" b="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868" y="281214"/>
            <a:ext cx="2420825" cy="4311673"/>
          </a:xfrm>
          <a:prstGeom prst="rect">
            <a:avLst/>
          </a:prstGeom>
        </p:spPr>
      </p:pic>
    </p:spTree>
    <p:extLst>
      <p:ext uri="{BB962C8B-B14F-4D97-AF65-F5344CB8AC3E}">
        <p14:creationId xmlns:p14="http://schemas.microsoft.com/office/powerpoint/2010/main" val="3245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3923" y="94591"/>
            <a:ext cx="3932237" cy="595522"/>
          </a:xfrm>
        </p:spPr>
        <p:txBody>
          <a:bodyPr anchor="ctr">
            <a:normAutofit fontScale="90000"/>
          </a:bodyPr>
          <a:lstStyle/>
          <a:p>
            <a:pPr algn="ctr"/>
            <a:r>
              <a:rPr lang="en-US" b="1" dirty="0" smtClean="0"/>
              <a:t>Step 3</a:t>
            </a:r>
            <a:endParaRPr lang="en-US" b="1"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0276" b="20276"/>
          <a:stretch>
            <a:fillRect/>
          </a:stretch>
        </p:blipFill>
        <p:spPr>
          <a:xfrm>
            <a:off x="6148694" y="245052"/>
            <a:ext cx="5991225" cy="6340475"/>
          </a:xfrm>
        </p:spPr>
      </p:pic>
      <p:sp>
        <p:nvSpPr>
          <p:cNvPr id="4" name="Text Placeholder 3"/>
          <p:cNvSpPr>
            <a:spLocks noGrp="1"/>
          </p:cNvSpPr>
          <p:nvPr>
            <p:ph type="body" sz="half" idx="2"/>
          </p:nvPr>
        </p:nvSpPr>
        <p:spPr>
          <a:xfrm>
            <a:off x="250166" y="1958196"/>
            <a:ext cx="5339751" cy="2715404"/>
          </a:xfrm>
        </p:spPr>
        <p:txBody>
          <a:bodyPr anchor="ctr">
            <a:normAutofit/>
          </a:bodyPr>
          <a:lstStyle/>
          <a:p>
            <a:endParaRPr lang="en-US" sz="1200" dirty="0" smtClean="0"/>
          </a:p>
          <a:p>
            <a:pPr marL="171450" indent="-171450">
              <a:buFont typeface="Arial" panose="020B0604020202020204" pitchFamily="34" charset="0"/>
              <a:buChar char="•"/>
            </a:pPr>
            <a:r>
              <a:rPr lang="en-US" sz="1200" dirty="0" smtClean="0"/>
              <a:t>Flip the upper left corner character squares to face down</a:t>
            </a:r>
          </a:p>
          <a:p>
            <a:pPr marL="171450" indent="-171450">
              <a:buFont typeface="Arial" panose="020B0604020202020204" pitchFamily="34" charset="0"/>
              <a:buChar char="•"/>
            </a:pPr>
            <a:r>
              <a:rPr lang="en-US" sz="1200" dirty="0" smtClean="0"/>
              <a:t>Flip the right corner character squares to face left</a:t>
            </a:r>
          </a:p>
          <a:p>
            <a:pPr marL="171450" indent="-171450">
              <a:buFont typeface="Arial" panose="020B0604020202020204" pitchFamily="34" charset="0"/>
              <a:buChar char="•"/>
            </a:pPr>
            <a:r>
              <a:rPr lang="en-US" sz="1200" dirty="0" smtClean="0"/>
              <a:t>Flip the lower left corner character squares to the right</a:t>
            </a:r>
          </a:p>
          <a:p>
            <a:pPr marL="171450" indent="-171450">
              <a:buFont typeface="Arial" panose="020B0604020202020204" pitchFamily="34" charset="0"/>
              <a:buChar char="•"/>
            </a:pPr>
            <a:r>
              <a:rPr lang="en-US" sz="1200" dirty="0" smtClean="0"/>
              <a:t>Keep the lower right corner character squares upright</a:t>
            </a:r>
          </a:p>
          <a:p>
            <a:pPr marL="171450" indent="-171450">
              <a:buFont typeface="Arial" panose="020B0604020202020204" pitchFamily="34" charset="0"/>
              <a:buChar char="•"/>
            </a:pPr>
            <a:endParaRPr lang="en-US" sz="1200" dirty="0"/>
          </a:p>
          <a:p>
            <a:r>
              <a:rPr lang="en-US" sz="1200" dirty="0" smtClean="0"/>
              <a:t>* See picture for layout</a:t>
            </a:r>
          </a:p>
          <a:p>
            <a:r>
              <a:rPr lang="en-US" sz="1200" dirty="0" smtClean="0"/>
              <a:t>* Note last three squares on the bottom row will be done in a separate step</a:t>
            </a:r>
          </a:p>
        </p:txBody>
      </p:sp>
      <p:sp>
        <p:nvSpPr>
          <p:cNvPr id="5" name="Rectangle 4"/>
          <p:cNvSpPr/>
          <p:nvPr/>
        </p:nvSpPr>
        <p:spPr>
          <a:xfrm>
            <a:off x="1512700" y="690113"/>
            <a:ext cx="2814681" cy="369332"/>
          </a:xfrm>
          <a:prstGeom prst="rect">
            <a:avLst/>
          </a:prstGeom>
        </p:spPr>
        <p:txBody>
          <a:bodyPr wrap="none">
            <a:spAutoFit/>
          </a:bodyPr>
          <a:lstStyle/>
          <a:p>
            <a:r>
              <a:rPr lang="en-US" b="1" dirty="0" smtClean="0"/>
              <a:t>Layout 9-Patch Quilt Layout</a:t>
            </a:r>
            <a:endParaRPr lang="en-US" b="1" dirty="0"/>
          </a:p>
        </p:txBody>
      </p:sp>
    </p:spTree>
    <p:extLst>
      <p:ext uri="{BB962C8B-B14F-4D97-AF65-F5344CB8AC3E}">
        <p14:creationId xmlns:p14="http://schemas.microsoft.com/office/powerpoint/2010/main" val="281371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3923" y="94591"/>
            <a:ext cx="3932237" cy="595522"/>
          </a:xfrm>
        </p:spPr>
        <p:txBody>
          <a:bodyPr anchor="ctr">
            <a:normAutofit fontScale="90000"/>
          </a:bodyPr>
          <a:lstStyle/>
          <a:p>
            <a:pPr algn="ctr"/>
            <a:r>
              <a:rPr lang="en-US" b="1" dirty="0" smtClean="0"/>
              <a:t>Step 4</a:t>
            </a:r>
            <a:endParaRPr lang="en-US" b="1" dirty="0"/>
          </a:p>
        </p:txBody>
      </p:sp>
      <p:sp>
        <p:nvSpPr>
          <p:cNvPr id="4" name="Text Placeholder 3"/>
          <p:cNvSpPr>
            <a:spLocks noGrp="1"/>
          </p:cNvSpPr>
          <p:nvPr>
            <p:ph type="body" sz="half" idx="2"/>
          </p:nvPr>
        </p:nvSpPr>
        <p:spPr>
          <a:xfrm>
            <a:off x="250166" y="1958195"/>
            <a:ext cx="6141756" cy="3066565"/>
          </a:xfrm>
        </p:spPr>
        <p:txBody>
          <a:bodyPr anchor="ctr">
            <a:normAutofit fontScale="85000" lnSpcReduction="20000"/>
          </a:bodyPr>
          <a:lstStyle/>
          <a:p>
            <a:pPr marL="171450" indent="-171450">
              <a:buFont typeface="Arial" panose="020B0604020202020204" pitchFamily="34" charset="0"/>
              <a:buChar char="•"/>
            </a:pPr>
            <a:r>
              <a:rPr lang="en-US" sz="1200" dirty="0" smtClean="0"/>
              <a:t>Remove the top row of Winnie the Pooh characters from left to right</a:t>
            </a:r>
          </a:p>
          <a:p>
            <a:pPr marL="171450" indent="-171450">
              <a:buFont typeface="Arial" panose="020B0604020202020204" pitchFamily="34" charset="0"/>
              <a:buChar char="•"/>
            </a:pPr>
            <a:r>
              <a:rPr lang="en-US" sz="1200" dirty="0" smtClean="0"/>
              <a:t>Remove the second row of Winnie the Pooh characters from left to right</a:t>
            </a:r>
          </a:p>
          <a:p>
            <a:pPr marL="171450" indent="-171450">
              <a:buFont typeface="Arial" panose="020B0604020202020204" pitchFamily="34" charset="0"/>
              <a:buChar char="•"/>
            </a:pPr>
            <a:r>
              <a:rPr lang="en-US" sz="1200" dirty="0" smtClean="0"/>
              <a:t>Remove the third row of Winnie the Pooh characters from left to right</a:t>
            </a:r>
          </a:p>
          <a:p>
            <a:pPr marL="171450" indent="-171450">
              <a:buFont typeface="Arial" panose="020B0604020202020204" pitchFamily="34" charset="0"/>
              <a:buChar char="•"/>
            </a:pPr>
            <a:r>
              <a:rPr lang="en-US" sz="1200" dirty="0" smtClean="0"/>
              <a:t>Remove the fourth row of Winnie the Pooh characters from left to right</a:t>
            </a:r>
          </a:p>
          <a:p>
            <a:pPr marL="171450" indent="-171450">
              <a:buFont typeface="Arial" panose="020B0604020202020204" pitchFamily="34" charset="0"/>
              <a:buChar char="•"/>
            </a:pPr>
            <a:r>
              <a:rPr lang="en-US" sz="1200" dirty="0" smtClean="0"/>
              <a:t>Remove the fifth row of Winnie the Pooh characters from left to right</a:t>
            </a:r>
          </a:p>
          <a:p>
            <a:pPr marL="171450" indent="-171450">
              <a:buFont typeface="Arial" panose="020B0604020202020204" pitchFamily="34" charset="0"/>
              <a:buChar char="•"/>
            </a:pPr>
            <a:r>
              <a:rPr lang="en-US" sz="1200" dirty="0" smtClean="0"/>
              <a:t>Remove the last 3 Winnie the Pooh characters from left to right</a:t>
            </a:r>
          </a:p>
          <a:p>
            <a:pPr marL="171450" indent="-171450">
              <a:buFont typeface="Arial" panose="020B0604020202020204" pitchFamily="34" charset="0"/>
              <a:buChar char="•"/>
            </a:pPr>
            <a:r>
              <a:rPr lang="en-US" sz="1200" dirty="0" smtClean="0"/>
              <a:t>Remove the camouflage blue squares from top row, repeating for each 9 patch</a:t>
            </a:r>
          </a:p>
          <a:p>
            <a:pPr marL="171450" indent="-171450">
              <a:buFont typeface="Arial" panose="020B0604020202020204" pitchFamily="34" charset="0"/>
              <a:buChar char="•"/>
            </a:pPr>
            <a:r>
              <a:rPr lang="en-US" sz="1200" dirty="0" smtClean="0"/>
              <a:t>Remove the solid blue squares from top row, repeating for each 9 patch</a:t>
            </a:r>
          </a:p>
          <a:p>
            <a:pPr marL="171450" indent="-171450">
              <a:buFont typeface="Arial" panose="020B0604020202020204" pitchFamily="34" charset="0"/>
              <a:buChar char="•"/>
            </a:pPr>
            <a:r>
              <a:rPr lang="en-US" sz="1200" dirty="0" smtClean="0"/>
              <a:t>Remove the camouflage blue squares from bottom row, repeating for each 9 patch</a:t>
            </a:r>
          </a:p>
          <a:p>
            <a:pPr marL="171450" indent="-171450">
              <a:buFont typeface="Arial" panose="020B0604020202020204" pitchFamily="34" charset="0"/>
              <a:buChar char="•"/>
            </a:pPr>
            <a:r>
              <a:rPr lang="en-US" sz="1200" dirty="0" smtClean="0"/>
              <a:t>Remove the middle row camouflage squares from all 9 patch squares.</a:t>
            </a:r>
          </a:p>
          <a:p>
            <a:pPr marL="171450" indent="-171450">
              <a:buFont typeface="Arial" panose="020B0604020202020204" pitchFamily="34" charset="0"/>
              <a:buChar char="•"/>
            </a:pPr>
            <a:r>
              <a:rPr lang="en-US" sz="1200" dirty="0" smtClean="0"/>
              <a:t>Stack all the 9 patches up with tops up</a:t>
            </a: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endParaRPr lang="en-US" sz="1200" dirty="0" smtClean="0"/>
          </a:p>
          <a:p>
            <a:r>
              <a:rPr lang="en-US" sz="1200" dirty="0" smtClean="0"/>
              <a:t>* Note be careful to leave the Winnie the Pooh characters flipped the direction as on the layout board. Example the first one should be flipped downward. Make sure you put the squares top at the top to avoid upside characters.</a:t>
            </a:r>
          </a:p>
        </p:txBody>
      </p:sp>
      <p:sp>
        <p:nvSpPr>
          <p:cNvPr id="6" name="TextBox 5"/>
          <p:cNvSpPr txBox="1"/>
          <p:nvPr/>
        </p:nvSpPr>
        <p:spPr>
          <a:xfrm>
            <a:off x="1429305" y="914400"/>
            <a:ext cx="3456855" cy="369332"/>
          </a:xfrm>
          <a:prstGeom prst="rect">
            <a:avLst/>
          </a:prstGeom>
          <a:noFill/>
        </p:spPr>
        <p:txBody>
          <a:bodyPr wrap="square" rtlCol="0" anchor="ctr">
            <a:spAutoFit/>
          </a:bodyPr>
          <a:lstStyle/>
          <a:p>
            <a:r>
              <a:rPr lang="en-US" b="1" dirty="0" smtClean="0"/>
              <a:t>Stack your squares carefully</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39470" b="39470"/>
          <a:stretch>
            <a:fillRect/>
          </a:stretch>
        </p:blipFill>
        <p:spPr>
          <a:xfrm>
            <a:off x="5823752" y="1958195"/>
            <a:ext cx="4793135" cy="1797875"/>
          </a:xfrm>
        </p:spPr>
      </p:pic>
    </p:spTree>
    <p:extLst>
      <p:ext uri="{BB962C8B-B14F-4D97-AF65-F5344CB8AC3E}">
        <p14:creationId xmlns:p14="http://schemas.microsoft.com/office/powerpoint/2010/main" val="2952981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3923" y="94591"/>
            <a:ext cx="3932237" cy="595522"/>
          </a:xfrm>
        </p:spPr>
        <p:txBody>
          <a:bodyPr anchor="ctr">
            <a:normAutofit fontScale="90000"/>
          </a:bodyPr>
          <a:lstStyle/>
          <a:p>
            <a:pPr algn="ctr"/>
            <a:r>
              <a:rPr lang="en-US" b="1" dirty="0" smtClean="0"/>
              <a:t>Step 5</a:t>
            </a:r>
            <a:endParaRPr lang="en-US" b="1" dirty="0"/>
          </a:p>
        </p:txBody>
      </p:sp>
      <p:sp>
        <p:nvSpPr>
          <p:cNvPr id="4" name="Text Placeholder 3"/>
          <p:cNvSpPr>
            <a:spLocks noGrp="1"/>
          </p:cNvSpPr>
          <p:nvPr>
            <p:ph type="body" sz="half" idx="2"/>
          </p:nvPr>
        </p:nvSpPr>
        <p:spPr>
          <a:xfrm>
            <a:off x="250166" y="1958196"/>
            <a:ext cx="5339751" cy="2715404"/>
          </a:xfrm>
        </p:spPr>
        <p:txBody>
          <a:bodyPr anchor="ctr">
            <a:normAutofit/>
          </a:bodyPr>
          <a:lstStyle/>
          <a:p>
            <a:r>
              <a:rPr lang="en-US" sz="1200" dirty="0" smtClean="0"/>
              <a:t>Middle Rows will be easiest to sew</a:t>
            </a:r>
          </a:p>
          <a:p>
            <a:pPr marL="228600" indent="-228600">
              <a:buFont typeface="+mj-lt"/>
              <a:buAutoNum type="alphaUcPeriod"/>
            </a:pPr>
            <a:r>
              <a:rPr lang="en-US" sz="1200" dirty="0" smtClean="0"/>
              <a:t>First sew the camouflage to a solid blue square</a:t>
            </a:r>
          </a:p>
          <a:p>
            <a:pPr marL="228600" indent="-228600">
              <a:buFont typeface="+mj-lt"/>
              <a:buAutoNum type="alphaUcPeriod"/>
            </a:pPr>
            <a:r>
              <a:rPr lang="en-US" sz="1200" dirty="0" smtClean="0"/>
              <a:t>Chain sew the top to the middle</a:t>
            </a:r>
          </a:p>
          <a:p>
            <a:pPr marL="228600" indent="-228600">
              <a:buFont typeface="+mj-lt"/>
              <a:buAutoNum type="alphaUcPeriod"/>
            </a:pPr>
            <a:r>
              <a:rPr lang="en-US" sz="1200" dirty="0" smtClean="0"/>
              <a:t>Cut the thread in your chain</a:t>
            </a:r>
          </a:p>
          <a:p>
            <a:pPr marL="228600" indent="-228600">
              <a:buFont typeface="+mj-lt"/>
              <a:buAutoNum type="alphaUcPeriod"/>
            </a:pPr>
            <a:r>
              <a:rPr lang="en-US" sz="1200" dirty="0" smtClean="0"/>
              <a:t>Open the sewn squares with camouflage on left</a:t>
            </a:r>
          </a:p>
          <a:p>
            <a:pPr marL="228600" indent="-228600">
              <a:buFont typeface="+mj-lt"/>
              <a:buAutoNum type="alphaUcPeriod"/>
            </a:pPr>
            <a:r>
              <a:rPr lang="en-US" sz="1200" dirty="0" smtClean="0"/>
              <a:t>Then sew the bottom camouflage to the solid square</a:t>
            </a:r>
          </a:p>
          <a:p>
            <a:pPr marL="228600" indent="-228600">
              <a:buFont typeface="+mj-lt"/>
              <a:buAutoNum type="alphaUcPeriod"/>
            </a:pPr>
            <a:r>
              <a:rPr lang="en-US" sz="1200" dirty="0" smtClean="0"/>
              <a:t>Chain sew the bottom camouflages to solids</a:t>
            </a:r>
          </a:p>
          <a:p>
            <a:pPr marL="228600" indent="-228600">
              <a:buFont typeface="+mj-lt"/>
              <a:buAutoNum type="alphaUcPeriod"/>
            </a:pPr>
            <a:r>
              <a:rPr lang="en-US" sz="1200" dirty="0" smtClean="0"/>
              <a:t>Cut apart the chain</a:t>
            </a:r>
          </a:p>
          <a:p>
            <a:pPr marL="228600" indent="-228600">
              <a:buFont typeface="+mj-lt"/>
              <a:buAutoNum type="alphaUcPeriod"/>
            </a:pPr>
            <a:r>
              <a:rPr lang="en-US" sz="1200" dirty="0" smtClean="0"/>
              <a:t>You will then have all the middle rows done</a:t>
            </a:r>
          </a:p>
          <a:p>
            <a:pPr marL="228600" indent="-228600">
              <a:buFont typeface="+mj-lt"/>
              <a:buAutoNum type="alphaUcPeriod"/>
            </a:pPr>
            <a:r>
              <a:rPr lang="en-US" sz="1200" dirty="0" smtClean="0"/>
              <a:t>Place them on you layout boards (makes the middle row of 9 patch).</a:t>
            </a:r>
          </a:p>
        </p:txBody>
      </p:sp>
      <p:sp>
        <p:nvSpPr>
          <p:cNvPr id="6" name="TextBox 5"/>
          <p:cNvSpPr txBox="1"/>
          <p:nvPr/>
        </p:nvSpPr>
        <p:spPr>
          <a:xfrm>
            <a:off x="145308" y="954822"/>
            <a:ext cx="3405760" cy="369332"/>
          </a:xfrm>
          <a:prstGeom prst="rect">
            <a:avLst/>
          </a:prstGeom>
          <a:noFill/>
        </p:spPr>
        <p:txBody>
          <a:bodyPr wrap="square" rtlCol="0" anchor="ctr">
            <a:spAutoFit/>
          </a:bodyPr>
          <a:lstStyle/>
          <a:p>
            <a:r>
              <a:rPr lang="en-US" b="1" dirty="0" smtClean="0"/>
              <a:t>Time to Sew our 9 Patches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3263" t="2143" r="25590" b="7654"/>
          <a:stretch/>
        </p:blipFill>
        <p:spPr>
          <a:xfrm>
            <a:off x="8444951" y="262861"/>
            <a:ext cx="681293" cy="214006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7150" y="262862"/>
            <a:ext cx="1199519" cy="213540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665" y="250038"/>
            <a:ext cx="1206722" cy="2148231"/>
          </a:xfrm>
          <a:prstGeom prst="rect">
            <a:avLst/>
          </a:prstGeom>
        </p:spPr>
      </p:pic>
      <p:sp>
        <p:nvSpPr>
          <p:cNvPr id="10" name="TextBox 9"/>
          <p:cNvSpPr txBox="1"/>
          <p:nvPr/>
        </p:nvSpPr>
        <p:spPr>
          <a:xfrm>
            <a:off x="5417150" y="2503503"/>
            <a:ext cx="1199519" cy="338554"/>
          </a:xfrm>
          <a:prstGeom prst="rect">
            <a:avLst/>
          </a:prstGeom>
          <a:noFill/>
        </p:spPr>
        <p:txBody>
          <a:bodyPr wrap="square" rtlCol="0">
            <a:spAutoFit/>
          </a:bodyPr>
          <a:lstStyle/>
          <a:p>
            <a:pPr algn="ctr"/>
            <a:r>
              <a:rPr lang="en-US" sz="800" dirty="0" smtClean="0"/>
              <a:t>A. Camo and Blue solid squares</a:t>
            </a:r>
            <a:endParaRPr lang="en-US" sz="800" dirty="0"/>
          </a:p>
        </p:txBody>
      </p:sp>
      <p:sp>
        <p:nvSpPr>
          <p:cNvPr id="11" name="TextBox 10"/>
          <p:cNvSpPr txBox="1"/>
          <p:nvPr/>
        </p:nvSpPr>
        <p:spPr>
          <a:xfrm>
            <a:off x="6939665" y="2503503"/>
            <a:ext cx="1206722" cy="338554"/>
          </a:xfrm>
          <a:prstGeom prst="rect">
            <a:avLst/>
          </a:prstGeom>
          <a:noFill/>
        </p:spPr>
        <p:txBody>
          <a:bodyPr wrap="square" rtlCol="0">
            <a:spAutoFit/>
          </a:bodyPr>
          <a:lstStyle/>
          <a:p>
            <a:pPr algn="ctr"/>
            <a:r>
              <a:rPr lang="en-US" sz="800" dirty="0" smtClean="0"/>
              <a:t>B. Chain sew the top to the middle</a:t>
            </a:r>
            <a:endParaRPr lang="en-US" sz="800" dirty="0"/>
          </a:p>
        </p:txBody>
      </p:sp>
      <p:sp>
        <p:nvSpPr>
          <p:cNvPr id="13" name="TextBox 12"/>
          <p:cNvSpPr txBox="1"/>
          <p:nvPr/>
        </p:nvSpPr>
        <p:spPr>
          <a:xfrm>
            <a:off x="8409441" y="2503503"/>
            <a:ext cx="752313" cy="338554"/>
          </a:xfrm>
          <a:prstGeom prst="rect">
            <a:avLst/>
          </a:prstGeom>
          <a:noFill/>
        </p:spPr>
        <p:txBody>
          <a:bodyPr wrap="square" rtlCol="0">
            <a:spAutoFit/>
          </a:bodyPr>
          <a:lstStyle/>
          <a:p>
            <a:pPr algn="ctr"/>
            <a:r>
              <a:rPr lang="en-US" sz="800" dirty="0" smtClean="0"/>
              <a:t>C. Finished chain</a:t>
            </a: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7558" t="14022" r="6386" b="20825"/>
          <a:stretch/>
        </p:blipFill>
        <p:spPr>
          <a:xfrm>
            <a:off x="5458133" y="2983388"/>
            <a:ext cx="2317072" cy="985421"/>
          </a:xfrm>
          <a:prstGeom prst="rect">
            <a:avLst/>
          </a:prstGeom>
        </p:spPr>
      </p:pic>
      <p:sp>
        <p:nvSpPr>
          <p:cNvPr id="15" name="TextBox 14"/>
          <p:cNvSpPr txBox="1"/>
          <p:nvPr/>
        </p:nvSpPr>
        <p:spPr>
          <a:xfrm>
            <a:off x="5458133" y="4151927"/>
            <a:ext cx="2317072" cy="338554"/>
          </a:xfrm>
          <a:prstGeom prst="rect">
            <a:avLst/>
          </a:prstGeom>
          <a:noFill/>
        </p:spPr>
        <p:txBody>
          <a:bodyPr wrap="square" rtlCol="0">
            <a:spAutoFit/>
          </a:bodyPr>
          <a:lstStyle/>
          <a:p>
            <a:pPr algn="ctr"/>
            <a:r>
              <a:rPr lang="en-US" sz="800" dirty="0" smtClean="0"/>
              <a:t>D. </a:t>
            </a:r>
          </a:p>
          <a:p>
            <a:pPr algn="ctr"/>
            <a:r>
              <a:rPr lang="en-US" sz="800" dirty="0" smtClean="0"/>
              <a:t>Open sewn squares </a:t>
            </a:r>
            <a:endParaRPr lang="en-US" sz="800" dirty="0"/>
          </a:p>
        </p:txBody>
      </p:sp>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t="25385" b="32674"/>
          <a:stretch/>
        </p:blipFill>
        <p:spPr>
          <a:xfrm>
            <a:off x="8080897" y="2983388"/>
            <a:ext cx="1735929" cy="1296141"/>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2307" t="21502" b="30602"/>
          <a:stretch/>
        </p:blipFill>
        <p:spPr>
          <a:xfrm>
            <a:off x="689928" y="4673600"/>
            <a:ext cx="1844328" cy="1793289"/>
          </a:xfrm>
          <a:prstGeom prst="rect">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17631" t="3393" r="19226" b="10393"/>
          <a:stretch/>
        </p:blipFill>
        <p:spPr>
          <a:xfrm>
            <a:off x="3419812" y="4440747"/>
            <a:ext cx="899761" cy="2187011"/>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1238" t="22278" r="12505" b="16130"/>
          <a:stretch/>
        </p:blipFill>
        <p:spPr>
          <a:xfrm>
            <a:off x="6581128" y="4673600"/>
            <a:ext cx="3605124" cy="1635658"/>
          </a:xfrm>
          <a:prstGeom prst="rect">
            <a:avLst/>
          </a:prstGeom>
        </p:spPr>
      </p:pic>
      <p:sp>
        <p:nvSpPr>
          <p:cNvPr id="20" name="TextBox 19"/>
          <p:cNvSpPr txBox="1"/>
          <p:nvPr/>
        </p:nvSpPr>
        <p:spPr>
          <a:xfrm>
            <a:off x="7790325" y="4305042"/>
            <a:ext cx="2317072" cy="338554"/>
          </a:xfrm>
          <a:prstGeom prst="rect">
            <a:avLst/>
          </a:prstGeom>
          <a:noFill/>
        </p:spPr>
        <p:txBody>
          <a:bodyPr wrap="square" rtlCol="0">
            <a:spAutoFit/>
          </a:bodyPr>
          <a:lstStyle/>
          <a:p>
            <a:pPr algn="ctr"/>
            <a:r>
              <a:rPr lang="en-US" sz="800" dirty="0" smtClean="0"/>
              <a:t>F. </a:t>
            </a:r>
          </a:p>
          <a:p>
            <a:pPr algn="ctr"/>
            <a:r>
              <a:rPr lang="en-US" sz="800" dirty="0" smtClean="0"/>
              <a:t>Sew the bottom camouflage on the solid</a:t>
            </a:r>
            <a:endParaRPr lang="en-US" sz="800" dirty="0"/>
          </a:p>
        </p:txBody>
      </p:sp>
      <p:sp>
        <p:nvSpPr>
          <p:cNvPr id="21" name="TextBox 20"/>
          <p:cNvSpPr txBox="1"/>
          <p:nvPr/>
        </p:nvSpPr>
        <p:spPr>
          <a:xfrm>
            <a:off x="244135" y="6537792"/>
            <a:ext cx="2735915" cy="215444"/>
          </a:xfrm>
          <a:prstGeom prst="rect">
            <a:avLst/>
          </a:prstGeom>
          <a:noFill/>
        </p:spPr>
        <p:txBody>
          <a:bodyPr wrap="square" rtlCol="0">
            <a:spAutoFit/>
          </a:bodyPr>
          <a:lstStyle/>
          <a:p>
            <a:pPr algn="ctr"/>
            <a:r>
              <a:rPr lang="en-US" sz="800" dirty="0" smtClean="0"/>
              <a:t>G. Chain sew the bottom camouflages to solids</a:t>
            </a:r>
          </a:p>
        </p:txBody>
      </p:sp>
      <p:sp>
        <p:nvSpPr>
          <p:cNvPr id="22" name="TextBox 21"/>
          <p:cNvSpPr txBox="1"/>
          <p:nvPr/>
        </p:nvSpPr>
        <p:spPr>
          <a:xfrm>
            <a:off x="4323882" y="4969088"/>
            <a:ext cx="1973803" cy="215444"/>
          </a:xfrm>
          <a:prstGeom prst="rect">
            <a:avLst/>
          </a:prstGeom>
          <a:noFill/>
        </p:spPr>
        <p:txBody>
          <a:bodyPr wrap="square" rtlCol="0">
            <a:spAutoFit/>
          </a:bodyPr>
          <a:lstStyle/>
          <a:p>
            <a:pPr algn="ctr"/>
            <a:r>
              <a:rPr lang="en-US" sz="800" dirty="0" smtClean="0"/>
              <a:t>H. Cut Apart the chain</a:t>
            </a:r>
          </a:p>
        </p:txBody>
      </p:sp>
      <p:sp>
        <p:nvSpPr>
          <p:cNvPr id="23" name="TextBox 22"/>
          <p:cNvSpPr txBox="1"/>
          <p:nvPr/>
        </p:nvSpPr>
        <p:spPr>
          <a:xfrm>
            <a:off x="7015732" y="6395604"/>
            <a:ext cx="2735915" cy="215444"/>
          </a:xfrm>
          <a:prstGeom prst="rect">
            <a:avLst/>
          </a:prstGeom>
          <a:noFill/>
        </p:spPr>
        <p:txBody>
          <a:bodyPr wrap="square" rtlCol="0">
            <a:spAutoFit/>
          </a:bodyPr>
          <a:lstStyle/>
          <a:p>
            <a:pPr algn="ctr"/>
            <a:r>
              <a:rPr lang="en-US" sz="800" dirty="0" smtClean="0"/>
              <a:t>I. Open up your blocks. All center rows are done.</a:t>
            </a:r>
          </a:p>
        </p:txBody>
      </p:sp>
    </p:spTree>
    <p:extLst>
      <p:ext uri="{BB962C8B-B14F-4D97-AF65-F5344CB8AC3E}">
        <p14:creationId xmlns:p14="http://schemas.microsoft.com/office/powerpoint/2010/main" val="2136471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3923" y="94591"/>
            <a:ext cx="3932237" cy="595522"/>
          </a:xfrm>
        </p:spPr>
        <p:txBody>
          <a:bodyPr anchor="ctr">
            <a:normAutofit fontScale="90000"/>
          </a:bodyPr>
          <a:lstStyle/>
          <a:p>
            <a:pPr algn="ctr"/>
            <a:r>
              <a:rPr lang="en-US" b="1" dirty="0" smtClean="0"/>
              <a:t>Step 6</a:t>
            </a:r>
            <a:endParaRPr lang="en-US" b="1" dirty="0"/>
          </a:p>
        </p:txBody>
      </p:sp>
      <p:sp>
        <p:nvSpPr>
          <p:cNvPr id="4" name="Text Placeholder 3"/>
          <p:cNvSpPr>
            <a:spLocks noGrp="1"/>
          </p:cNvSpPr>
          <p:nvPr>
            <p:ph type="body" sz="half" idx="2"/>
          </p:nvPr>
        </p:nvSpPr>
        <p:spPr>
          <a:xfrm>
            <a:off x="250167" y="1348221"/>
            <a:ext cx="4635994" cy="3325379"/>
          </a:xfrm>
        </p:spPr>
        <p:txBody>
          <a:bodyPr anchor="ctr">
            <a:normAutofit/>
          </a:bodyPr>
          <a:lstStyle/>
          <a:p>
            <a:r>
              <a:rPr lang="en-US" sz="1200" dirty="0" smtClean="0"/>
              <a:t>Placement is very important</a:t>
            </a:r>
          </a:p>
          <a:p>
            <a:pPr marL="228600" indent="-228600">
              <a:buFont typeface="+mj-lt"/>
              <a:buAutoNum type="alphaUcPeriod"/>
            </a:pPr>
            <a:r>
              <a:rPr lang="en-US" sz="1200" dirty="0" smtClean="0"/>
              <a:t>Make sure the bottom edge is to the top edge, sew Winnie the Pooh characters to camouflage squares</a:t>
            </a:r>
          </a:p>
          <a:p>
            <a:pPr marL="228600" indent="-228600">
              <a:buFont typeface="+mj-lt"/>
              <a:buAutoNum type="alphaUcPeriod"/>
            </a:pPr>
            <a:r>
              <a:rPr lang="en-US" sz="1200" dirty="0" smtClean="0"/>
              <a:t>Chain sew all squares until you run out</a:t>
            </a:r>
          </a:p>
          <a:p>
            <a:pPr marL="228600" indent="-228600">
              <a:buFont typeface="+mj-lt"/>
              <a:buAutoNum type="alphaUcPeriod"/>
            </a:pPr>
            <a:r>
              <a:rPr lang="en-US" sz="1200" dirty="0" smtClean="0"/>
              <a:t>Cut chain, keeping them in the correct order</a:t>
            </a:r>
          </a:p>
          <a:p>
            <a:pPr marL="228600" indent="-228600">
              <a:buFont typeface="+mj-lt"/>
              <a:buAutoNum type="alphaUcPeriod"/>
            </a:pPr>
            <a:r>
              <a:rPr lang="en-US" sz="1200" dirty="0" smtClean="0"/>
              <a:t>Make sure the top edge is facing the bottom edge of camouflage</a:t>
            </a:r>
          </a:p>
          <a:p>
            <a:pPr marL="228600" indent="-228600">
              <a:buFont typeface="+mj-lt"/>
              <a:buAutoNum type="alphaUcPeriod"/>
            </a:pPr>
            <a:r>
              <a:rPr lang="en-US" sz="1200" dirty="0" smtClean="0"/>
              <a:t>Cut Chain apart, make sure to keep in order from 1</a:t>
            </a:r>
            <a:r>
              <a:rPr lang="en-US" sz="1200" baseline="30000" dirty="0" smtClean="0"/>
              <a:t>st</a:t>
            </a:r>
            <a:r>
              <a:rPr lang="en-US" sz="1200" dirty="0" smtClean="0"/>
              <a:t> to last row *pictures E1 – E3</a:t>
            </a:r>
          </a:p>
          <a:p>
            <a:pPr marL="228600" indent="-228600">
              <a:buFont typeface="+mj-lt"/>
              <a:buAutoNum type="alphaUcPeriod"/>
            </a:pPr>
            <a:r>
              <a:rPr lang="en-US" sz="1200" dirty="0" smtClean="0"/>
              <a:t>Place all squares on layout board. Making sure to place 1</a:t>
            </a:r>
            <a:r>
              <a:rPr lang="en-US" sz="1200" baseline="30000" dirty="0" smtClean="0"/>
              <a:t>st</a:t>
            </a:r>
            <a:r>
              <a:rPr lang="en-US" sz="1200" dirty="0" smtClean="0"/>
              <a:t> row on left to the last row on bottom.</a:t>
            </a:r>
          </a:p>
          <a:p>
            <a:pPr marL="228600" indent="-228600">
              <a:buFont typeface="+mj-lt"/>
              <a:buAutoNum type="alphaUcPeriod"/>
            </a:pPr>
            <a:endParaRPr lang="en-US" sz="1200" dirty="0"/>
          </a:p>
          <a:p>
            <a:r>
              <a:rPr lang="en-US" sz="1200" dirty="0" smtClean="0"/>
              <a:t>*If you chain stitched them the first one should be on top to last one on bottom. Layout is very important to guarantee they will be the correct direction.</a:t>
            </a:r>
          </a:p>
          <a:p>
            <a:pPr marL="228600" indent="-228600">
              <a:buFont typeface="+mj-lt"/>
              <a:buAutoNum type="arabicPeriod"/>
            </a:pPr>
            <a:endParaRPr lang="en-US" sz="1200" dirty="0" smtClean="0"/>
          </a:p>
        </p:txBody>
      </p:sp>
      <p:sp>
        <p:nvSpPr>
          <p:cNvPr id="6" name="TextBox 5"/>
          <p:cNvSpPr txBox="1"/>
          <p:nvPr/>
        </p:nvSpPr>
        <p:spPr>
          <a:xfrm>
            <a:off x="1195679" y="834501"/>
            <a:ext cx="3448723" cy="369332"/>
          </a:xfrm>
          <a:prstGeom prst="rect">
            <a:avLst/>
          </a:prstGeom>
          <a:noFill/>
        </p:spPr>
        <p:txBody>
          <a:bodyPr wrap="square" rtlCol="0" anchor="ctr">
            <a:spAutoFit/>
          </a:bodyPr>
          <a:lstStyle/>
          <a:p>
            <a:r>
              <a:rPr lang="en-US" b="1" dirty="0" smtClean="0"/>
              <a:t>Sewing the character squares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122" t="1296" r="19734" b="6019"/>
          <a:stretch/>
        </p:blipFill>
        <p:spPr>
          <a:xfrm rot="16200000">
            <a:off x="8047331" y="2438874"/>
            <a:ext cx="932848" cy="2437662"/>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9359" t="28260" r="29111" b="21384"/>
          <a:stretch/>
        </p:blipFill>
        <p:spPr>
          <a:xfrm rot="16200000">
            <a:off x="3314210" y="4401196"/>
            <a:ext cx="1409031" cy="2052858"/>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7271" r="43070" b="37059"/>
          <a:stretch/>
        </p:blipFill>
        <p:spPr>
          <a:xfrm rot="5400000">
            <a:off x="551786" y="4418015"/>
            <a:ext cx="1409031" cy="201227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3919" t="24270" r="22860" b="31264"/>
          <a:stretch/>
        </p:blipFill>
        <p:spPr>
          <a:xfrm>
            <a:off x="4886160" y="1239409"/>
            <a:ext cx="2085157" cy="978606"/>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27747" r="10492" b="4582"/>
          <a:stretch/>
        </p:blipFill>
        <p:spPr>
          <a:xfrm rot="16200000">
            <a:off x="8385351" y="15322"/>
            <a:ext cx="1245927" cy="3426781"/>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26825" t="11617" r="11415" b="17704"/>
          <a:stretch/>
        </p:blipFill>
        <p:spPr>
          <a:xfrm rot="16200000">
            <a:off x="5508555" y="2691714"/>
            <a:ext cx="963195" cy="1962330"/>
          </a:xfrm>
          <a:prstGeom prst="rect">
            <a:avLst/>
          </a:prstGeom>
        </p:spPr>
      </p:pic>
      <p:sp>
        <p:nvSpPr>
          <p:cNvPr id="15" name="TextBox 14"/>
          <p:cNvSpPr txBox="1"/>
          <p:nvPr/>
        </p:nvSpPr>
        <p:spPr>
          <a:xfrm>
            <a:off x="4886160" y="2414726"/>
            <a:ext cx="2085157" cy="461665"/>
          </a:xfrm>
          <a:prstGeom prst="rect">
            <a:avLst/>
          </a:prstGeom>
          <a:noFill/>
        </p:spPr>
        <p:txBody>
          <a:bodyPr wrap="square" rtlCol="0">
            <a:spAutoFit/>
          </a:bodyPr>
          <a:lstStyle/>
          <a:p>
            <a:r>
              <a:rPr lang="en-US" sz="800" dirty="0" smtClean="0"/>
              <a:t>A. Make sure bottom edge of Winnie the Pooh characters face the sewing edge.</a:t>
            </a:r>
          </a:p>
        </p:txBody>
      </p:sp>
      <p:sp>
        <p:nvSpPr>
          <p:cNvPr id="16" name="TextBox 15"/>
          <p:cNvSpPr txBox="1"/>
          <p:nvPr/>
        </p:nvSpPr>
        <p:spPr>
          <a:xfrm>
            <a:off x="7294924" y="2479984"/>
            <a:ext cx="3426781" cy="338554"/>
          </a:xfrm>
          <a:prstGeom prst="rect">
            <a:avLst/>
          </a:prstGeom>
          <a:noFill/>
        </p:spPr>
        <p:txBody>
          <a:bodyPr wrap="square" rtlCol="0">
            <a:spAutoFit/>
          </a:bodyPr>
          <a:lstStyle/>
          <a:p>
            <a:r>
              <a:rPr lang="en-US" sz="800" dirty="0" smtClean="0"/>
              <a:t>B. Chain sew all squares. </a:t>
            </a:r>
          </a:p>
          <a:p>
            <a:r>
              <a:rPr lang="en-US" sz="800" dirty="0" smtClean="0"/>
              <a:t>C. Cut chain from top to bottom, keeping them in correct order</a:t>
            </a:r>
          </a:p>
        </p:txBody>
      </p:sp>
      <p:sp>
        <p:nvSpPr>
          <p:cNvPr id="17" name="TextBox 16"/>
          <p:cNvSpPr txBox="1"/>
          <p:nvPr/>
        </p:nvSpPr>
        <p:spPr>
          <a:xfrm>
            <a:off x="5008987" y="4238534"/>
            <a:ext cx="2085157" cy="461665"/>
          </a:xfrm>
          <a:prstGeom prst="rect">
            <a:avLst/>
          </a:prstGeom>
          <a:noFill/>
        </p:spPr>
        <p:txBody>
          <a:bodyPr wrap="square" rtlCol="0">
            <a:spAutoFit/>
          </a:bodyPr>
          <a:lstStyle/>
          <a:p>
            <a:r>
              <a:rPr lang="en-US" sz="800" dirty="0" smtClean="0"/>
              <a:t>D. Make sure the top edge of Winnie the Pooh characters faces bottom edge of camouflage sets</a:t>
            </a:r>
          </a:p>
        </p:txBody>
      </p:sp>
      <p:sp>
        <p:nvSpPr>
          <p:cNvPr id="18" name="TextBox 17"/>
          <p:cNvSpPr txBox="1"/>
          <p:nvPr/>
        </p:nvSpPr>
        <p:spPr>
          <a:xfrm>
            <a:off x="7294924" y="4211935"/>
            <a:ext cx="2437662" cy="215444"/>
          </a:xfrm>
          <a:prstGeom prst="rect">
            <a:avLst/>
          </a:prstGeom>
          <a:noFill/>
        </p:spPr>
        <p:txBody>
          <a:bodyPr wrap="square" rtlCol="0">
            <a:spAutoFit/>
          </a:bodyPr>
          <a:lstStyle/>
          <a:p>
            <a:r>
              <a:rPr lang="en-US" sz="800" dirty="0" smtClean="0"/>
              <a:t>E1 Cut apart carefully from first to last rows</a:t>
            </a:r>
            <a:r>
              <a:rPr lang="en-US" sz="800" dirty="0"/>
              <a:t>.</a:t>
            </a:r>
            <a:endParaRPr lang="en-US" sz="800" dirty="0" smtClean="0"/>
          </a:p>
        </p:txBody>
      </p:sp>
      <p:sp>
        <p:nvSpPr>
          <p:cNvPr id="19" name="TextBox 18"/>
          <p:cNvSpPr txBox="1"/>
          <p:nvPr/>
        </p:nvSpPr>
        <p:spPr>
          <a:xfrm>
            <a:off x="250166" y="6187193"/>
            <a:ext cx="4794988" cy="461665"/>
          </a:xfrm>
          <a:prstGeom prst="rect">
            <a:avLst/>
          </a:prstGeom>
          <a:noFill/>
        </p:spPr>
        <p:txBody>
          <a:bodyPr wrap="square" rtlCol="0">
            <a:spAutoFit/>
          </a:bodyPr>
          <a:lstStyle/>
          <a:p>
            <a:r>
              <a:rPr lang="en-US" sz="800" dirty="0" smtClean="0"/>
              <a:t>E2-E3 I placed my first row down when cutting and turned them upside down. This guaranteed that I had the first row on top when I flipped them over. Start placing them on board one row on each side of Camo/solid rows.</a:t>
            </a:r>
          </a:p>
        </p:txBody>
      </p:sp>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b="17152"/>
          <a:stretch/>
        </p:blipFill>
        <p:spPr>
          <a:xfrm>
            <a:off x="9504438" y="4673600"/>
            <a:ext cx="1295603" cy="1910853"/>
          </a:xfrm>
          <a:prstGeom prst="rect">
            <a:avLst/>
          </a:prstGeom>
        </p:spPr>
      </p:pic>
      <p:sp>
        <p:nvSpPr>
          <p:cNvPr id="21" name="TextBox 20"/>
          <p:cNvSpPr txBox="1"/>
          <p:nvPr/>
        </p:nvSpPr>
        <p:spPr>
          <a:xfrm>
            <a:off x="7130540" y="5213528"/>
            <a:ext cx="2085157" cy="830997"/>
          </a:xfrm>
          <a:prstGeom prst="rect">
            <a:avLst/>
          </a:prstGeom>
          <a:noFill/>
        </p:spPr>
        <p:txBody>
          <a:bodyPr wrap="square" rtlCol="0">
            <a:spAutoFit/>
          </a:bodyPr>
          <a:lstStyle/>
          <a:p>
            <a:r>
              <a:rPr lang="en-US" sz="800" dirty="0" smtClean="0"/>
              <a:t>F1 This is my stack to layout my squares again. I flipped the character rows so my first was on top </a:t>
            </a:r>
            <a:r>
              <a:rPr lang="en-US" sz="800" dirty="0" smtClean="0">
                <a:sym typeface="Wingdings" panose="05000000000000000000" pitchFamily="2" charset="2"/>
              </a:rPr>
              <a:t>--</a:t>
            </a:r>
            <a:r>
              <a:rPr lang="en-US" sz="800" dirty="0" smtClean="0"/>
              <a:t> </a:t>
            </a:r>
          </a:p>
          <a:p>
            <a:endParaRPr lang="en-US" sz="800" dirty="0"/>
          </a:p>
          <a:p>
            <a:r>
              <a:rPr lang="en-US" sz="800" dirty="0" smtClean="0"/>
              <a:t>F2. This is how the rows will look when finished with this step. -</a:t>
            </a:r>
            <a:r>
              <a:rPr lang="en-US" sz="800" dirty="0" smtClean="0">
                <a:sym typeface="Wingdings" panose="05000000000000000000" pitchFamily="2" charset="2"/>
              </a:rPr>
              <a:t></a:t>
            </a:r>
          </a:p>
        </p:txBody>
      </p:sp>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t="15966" r="-3293" b="15371"/>
          <a:stretch/>
        </p:blipFill>
        <p:spPr>
          <a:xfrm>
            <a:off x="5648058" y="4916347"/>
            <a:ext cx="1204485" cy="1425359"/>
          </a:xfrm>
          <a:prstGeom prst="rect">
            <a:avLst/>
          </a:prstGeom>
        </p:spPr>
      </p:pic>
    </p:spTree>
    <p:extLst>
      <p:ext uri="{BB962C8B-B14F-4D97-AF65-F5344CB8AC3E}">
        <p14:creationId xmlns:p14="http://schemas.microsoft.com/office/powerpoint/2010/main" val="3943916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3923" y="94591"/>
            <a:ext cx="3932237" cy="595522"/>
          </a:xfrm>
        </p:spPr>
        <p:txBody>
          <a:bodyPr anchor="ctr">
            <a:normAutofit fontScale="90000"/>
          </a:bodyPr>
          <a:lstStyle/>
          <a:p>
            <a:pPr algn="ctr"/>
            <a:r>
              <a:rPr lang="en-US" b="1" dirty="0" smtClean="0"/>
              <a:t>Step 7</a:t>
            </a:r>
            <a:endParaRPr lang="en-US" b="1" dirty="0"/>
          </a:p>
        </p:txBody>
      </p:sp>
      <p:sp>
        <p:nvSpPr>
          <p:cNvPr id="4" name="Text Placeholder 3"/>
          <p:cNvSpPr>
            <a:spLocks noGrp="1"/>
          </p:cNvSpPr>
          <p:nvPr>
            <p:ph type="body" sz="half" idx="2"/>
          </p:nvPr>
        </p:nvSpPr>
        <p:spPr>
          <a:xfrm>
            <a:off x="250166" y="1958196"/>
            <a:ext cx="5339751" cy="2715404"/>
          </a:xfrm>
        </p:spPr>
        <p:txBody>
          <a:bodyPr anchor="ctr">
            <a:normAutofit/>
          </a:bodyPr>
          <a:lstStyle/>
          <a:p>
            <a:pPr marL="228600" indent="-228600">
              <a:buFont typeface="+mj-lt"/>
              <a:buAutoNum type="alphaUcPeriod"/>
            </a:pPr>
            <a:r>
              <a:rPr lang="en-US" sz="1200" dirty="0" smtClean="0"/>
              <a:t>Sew the first character squares to the camouflage square</a:t>
            </a:r>
          </a:p>
          <a:p>
            <a:pPr marL="228600" indent="-228600">
              <a:buFont typeface="+mj-lt"/>
              <a:buAutoNum type="alphaUcPeriod"/>
            </a:pPr>
            <a:r>
              <a:rPr lang="en-US" sz="1200" dirty="0" smtClean="0"/>
              <a:t>Sew the last character square to the camouflage square</a:t>
            </a:r>
          </a:p>
          <a:p>
            <a:pPr marL="228600" indent="-228600">
              <a:buFont typeface="+mj-lt"/>
              <a:buAutoNum type="alphaUcPeriod"/>
            </a:pPr>
            <a:r>
              <a:rPr lang="en-US" sz="1200" dirty="0" smtClean="0"/>
              <a:t>Sew 1 camouflage </a:t>
            </a:r>
            <a:r>
              <a:rPr lang="en-US" sz="1200" dirty="0"/>
              <a:t>3” by 1 ½” </a:t>
            </a:r>
            <a:r>
              <a:rPr lang="en-US" sz="1200" dirty="0" smtClean="0"/>
              <a:t>strip to the solid </a:t>
            </a:r>
            <a:r>
              <a:rPr lang="en-US" sz="1200" dirty="0"/>
              <a:t>3” by 1 ½” </a:t>
            </a:r>
          </a:p>
          <a:p>
            <a:pPr marL="228600" indent="-228600">
              <a:buFont typeface="+mj-lt"/>
              <a:buAutoNum type="alphaUcPeriod"/>
            </a:pPr>
            <a:r>
              <a:rPr lang="en-US" sz="1200" dirty="0" smtClean="0"/>
              <a:t>Sew she the 2</a:t>
            </a:r>
            <a:r>
              <a:rPr lang="en-US" sz="1200" baseline="30000" dirty="0" smtClean="0"/>
              <a:t>nd</a:t>
            </a:r>
            <a:r>
              <a:rPr lang="en-US" sz="1200" dirty="0" smtClean="0"/>
              <a:t> camouflage 3” by </a:t>
            </a:r>
            <a:r>
              <a:rPr lang="en-US" sz="1200" dirty="0"/>
              <a:t>3” by 1 ½” </a:t>
            </a:r>
            <a:r>
              <a:rPr lang="en-US" sz="1200" dirty="0" smtClean="0"/>
              <a:t>strip to the first two</a:t>
            </a:r>
          </a:p>
          <a:p>
            <a:pPr marL="228600" indent="-228600">
              <a:buFont typeface="+mj-lt"/>
              <a:buAutoNum type="alphaUcPeriod"/>
            </a:pPr>
            <a:r>
              <a:rPr lang="en-US" sz="1200" dirty="0" smtClean="0"/>
              <a:t>Pin the camouflage/Blue row with the character row. Making sure the bottom of character row is sewn to the top of camouflage row.</a:t>
            </a:r>
          </a:p>
          <a:p>
            <a:endParaRPr lang="en-US" sz="1200" dirty="0" smtClean="0"/>
          </a:p>
          <a:p>
            <a:r>
              <a:rPr lang="en-US" sz="1200" dirty="0" smtClean="0"/>
              <a:t>Note: be careful to leave the characters in the correct directions. The first one should face down and the last one should face left. You can also use 3” by 3” squares and cut them down later. I forgot to take a picture of the finished square.</a:t>
            </a:r>
          </a:p>
        </p:txBody>
      </p:sp>
      <p:sp>
        <p:nvSpPr>
          <p:cNvPr id="6" name="TextBox 5"/>
          <p:cNvSpPr txBox="1"/>
          <p:nvPr/>
        </p:nvSpPr>
        <p:spPr>
          <a:xfrm>
            <a:off x="250166" y="1139488"/>
            <a:ext cx="5147457" cy="369332"/>
          </a:xfrm>
          <a:prstGeom prst="rect">
            <a:avLst/>
          </a:prstGeom>
          <a:noFill/>
        </p:spPr>
        <p:txBody>
          <a:bodyPr wrap="square" rtlCol="0" anchor="ctr">
            <a:spAutoFit/>
          </a:bodyPr>
          <a:lstStyle/>
          <a:p>
            <a:r>
              <a:rPr lang="en-US" b="1" dirty="0" smtClean="0"/>
              <a:t>Dealing with the last two character squares.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9756" t="71197" b="19223"/>
          <a:stretch/>
        </p:blipFill>
        <p:spPr>
          <a:xfrm>
            <a:off x="6480699" y="1296135"/>
            <a:ext cx="2639776" cy="1118587"/>
          </a:xfrm>
          <a:prstGeom prst="rect">
            <a:avLst/>
          </a:prstGeom>
        </p:spPr>
      </p:pic>
    </p:spTree>
    <p:extLst>
      <p:ext uri="{BB962C8B-B14F-4D97-AF65-F5344CB8AC3E}">
        <p14:creationId xmlns:p14="http://schemas.microsoft.com/office/powerpoint/2010/main" val="1560539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2065</TotalTime>
  <Words>3158</Words>
  <Application>Microsoft Office PowerPoint</Application>
  <PresentationFormat>Widescreen</PresentationFormat>
  <Paragraphs>299</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Tw Cen MT</vt:lpstr>
      <vt:lpstr>Tw Cen MT Condensed</vt:lpstr>
      <vt:lpstr>Wingdings</vt:lpstr>
      <vt:lpstr>Wingdings 3</vt:lpstr>
      <vt:lpstr>Integral</vt:lpstr>
      <vt:lpstr>Winnie the Pooh Baby Quilt</vt:lpstr>
      <vt:lpstr>Supplies for a Crib Sized Quilt</vt:lpstr>
      <vt:lpstr>Step 1</vt:lpstr>
      <vt:lpstr>Step 2</vt:lpstr>
      <vt:lpstr>Step 3</vt:lpstr>
      <vt:lpstr>Step 4</vt:lpstr>
      <vt:lpstr>Step 5</vt:lpstr>
      <vt:lpstr>Step 6</vt:lpstr>
      <vt:lpstr>Step 7</vt:lpstr>
      <vt:lpstr>Step 8</vt:lpstr>
      <vt:lpstr>Step 9</vt:lpstr>
      <vt:lpstr>Step 10</vt:lpstr>
      <vt:lpstr>Step 11</vt:lpstr>
      <vt:lpstr>Step 11-2</vt:lpstr>
      <vt:lpstr>Step 11-3</vt:lpstr>
      <vt:lpstr>Step 12</vt:lpstr>
      <vt:lpstr>Step 12</vt:lpstr>
      <vt:lpstr>Step 12</vt:lpstr>
      <vt:lpstr>Step 13</vt:lpstr>
      <vt:lpstr>Step 14</vt:lpstr>
      <vt:lpstr>Step 15</vt:lpstr>
      <vt:lpstr>Step 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Winnie the Pooh Baby Quilt</dc:title>
  <dc:creator>April Conway</dc:creator>
  <cp:lastModifiedBy>April Conway</cp:lastModifiedBy>
  <cp:revision>66</cp:revision>
  <dcterms:created xsi:type="dcterms:W3CDTF">2016-01-18T14:01:17Z</dcterms:created>
  <dcterms:modified xsi:type="dcterms:W3CDTF">2016-01-20T02:56:00Z</dcterms:modified>
</cp:coreProperties>
</file>