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60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33"/>
    <a:srgbClr val="6600CC"/>
    <a:srgbClr val="993366"/>
    <a:srgbClr val="333399"/>
    <a:srgbClr val="0000CC"/>
    <a:srgbClr val="008080"/>
    <a:srgbClr val="990099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9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scrgbClr r="0" g="0" b="0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2630" autoAdjust="0"/>
  </p:normalViewPr>
  <p:slideViewPr>
    <p:cSldViewPr>
      <p:cViewPr varScale="1">
        <p:scale>
          <a:sx n="82" d="100"/>
          <a:sy n="82" d="100"/>
        </p:scale>
        <p:origin x="614" y="6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D5F002-9BBB-4C6D-9702-8CA15E81636A}" type="doc">
      <dgm:prSet loTypeId="urn:microsoft.com/office/officeart/2005/8/layout/cycle4" loCatId="matrix" qsTypeId="urn:microsoft.com/office/officeart/2005/8/quickstyle/3d2" qsCatId="3D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9E477D59-A646-4851-A872-ECACA68C4302}">
      <dgm:prSet/>
      <dgm:spPr/>
      <dgm:t>
        <a:bodyPr/>
        <a:lstStyle/>
        <a:p>
          <a:pPr marR="0" rtl="0" eaLnBrk="1" latinLnBrk="0" hangingPunct="1">
            <a:buClrTx/>
            <a:buSzPts val="2800"/>
            <a:buFont typeface="Arial" panose="020B0604020202020204" pitchFamily="34" charset="0"/>
            <a:buChar char="•"/>
          </a:pPr>
          <a:r>
            <a:rPr lang="en-US" b="0" i="0" baseline="0" dirty="0"/>
            <a:t>Improve interactive Internet store</a:t>
          </a:r>
          <a:endParaRPr lang="en-US" dirty="0"/>
        </a:p>
      </dgm:t>
    </dgm:pt>
    <dgm:pt modelId="{53494B8E-51DC-4C48-9CC2-19B0B8A4B806}" type="parTrans" cxnId="{A8FDA421-BF7A-40A3-87F7-B6187E79B395}">
      <dgm:prSet/>
      <dgm:spPr/>
      <dgm:t>
        <a:bodyPr/>
        <a:lstStyle/>
        <a:p>
          <a:endParaRPr lang="en-US"/>
        </a:p>
      </dgm:t>
    </dgm:pt>
    <dgm:pt modelId="{83C40A9E-E7EA-4B66-BD98-F32AB2F5A168}" type="sibTrans" cxnId="{A8FDA421-BF7A-40A3-87F7-B6187E79B395}">
      <dgm:prSet/>
      <dgm:spPr/>
      <dgm:t>
        <a:bodyPr/>
        <a:lstStyle/>
        <a:p>
          <a:endParaRPr lang="en-US"/>
        </a:p>
      </dgm:t>
    </dgm:pt>
    <dgm:pt modelId="{3AE49DD9-D746-4EFD-AA5C-CDEC0A6DB12F}">
      <dgm:prSet/>
      <dgm:spPr/>
      <dgm:t>
        <a:bodyPr/>
        <a:lstStyle/>
        <a:p>
          <a:pPr marR="0" rtl="0" eaLnBrk="1" latinLnBrk="0" hangingPunct="1"/>
          <a:r>
            <a:rPr lang="en-US" b="0" i="0" baseline="0" dirty="0"/>
            <a:t>Increase private submissions by 18%</a:t>
          </a:r>
          <a:endParaRPr lang="en-US" dirty="0"/>
        </a:p>
      </dgm:t>
    </dgm:pt>
    <dgm:pt modelId="{BCCD011D-1C1F-4D4D-9350-A4C59EEB6D69}" type="parTrans" cxnId="{0131BC8A-5AFE-46F2-9218-644055ADE506}">
      <dgm:prSet/>
      <dgm:spPr/>
      <dgm:t>
        <a:bodyPr/>
        <a:lstStyle/>
        <a:p>
          <a:endParaRPr lang="en-US"/>
        </a:p>
      </dgm:t>
    </dgm:pt>
    <dgm:pt modelId="{7C9B7FF7-4E62-4D03-A7C5-7118250FC7DC}" type="sibTrans" cxnId="{0131BC8A-5AFE-46F2-9218-644055ADE506}">
      <dgm:prSet/>
      <dgm:spPr/>
      <dgm:t>
        <a:bodyPr/>
        <a:lstStyle/>
        <a:p>
          <a:endParaRPr lang="en-US"/>
        </a:p>
      </dgm:t>
    </dgm:pt>
    <dgm:pt modelId="{72D92C3A-4798-4BE6-8E6A-90E0ED168F05}">
      <dgm:prSet/>
      <dgm:spPr/>
      <dgm:t>
        <a:bodyPr/>
        <a:lstStyle/>
        <a:p>
          <a:pPr marR="0" rtl="0" eaLnBrk="1" latinLnBrk="0" hangingPunct="1"/>
          <a:r>
            <a:rPr lang="en-US" b="0" i="0" baseline="0" dirty="0"/>
            <a:t>Increase total market share by 6%</a:t>
          </a:r>
          <a:endParaRPr lang="en-US" dirty="0"/>
        </a:p>
      </dgm:t>
    </dgm:pt>
    <dgm:pt modelId="{2B5B04A3-FB9C-4D90-BD57-AD44466F52AF}" type="parTrans" cxnId="{64DC9C24-F6DC-4CA4-9A23-E8142E2928A6}">
      <dgm:prSet/>
      <dgm:spPr/>
      <dgm:t>
        <a:bodyPr/>
        <a:lstStyle/>
        <a:p>
          <a:endParaRPr lang="en-US"/>
        </a:p>
      </dgm:t>
    </dgm:pt>
    <dgm:pt modelId="{11EB0D5A-F361-4F8C-84FF-411D708559D4}" type="sibTrans" cxnId="{64DC9C24-F6DC-4CA4-9A23-E8142E2928A6}">
      <dgm:prSet/>
      <dgm:spPr/>
      <dgm:t>
        <a:bodyPr/>
        <a:lstStyle/>
        <a:p>
          <a:endParaRPr lang="en-US"/>
        </a:p>
      </dgm:t>
    </dgm:pt>
    <dgm:pt modelId="{4ECB8BE6-4C41-49BA-B115-7DC628B0643B}">
      <dgm:prSet/>
      <dgm:spPr/>
      <dgm:t>
        <a:bodyPr/>
        <a:lstStyle/>
        <a:p>
          <a:pPr marR="0" rtl="0" eaLnBrk="1" latinLnBrk="0" hangingPunct="1"/>
          <a:r>
            <a:rPr lang="en-US" b="0" i="0" baseline="0" dirty="0"/>
            <a:t>Increase storage capacity by 15%</a:t>
          </a:r>
          <a:endParaRPr lang="en-US" dirty="0"/>
        </a:p>
      </dgm:t>
    </dgm:pt>
    <dgm:pt modelId="{52994719-EF64-4849-93BC-D96E1871697C}" type="parTrans" cxnId="{E317A5D6-B5D6-4633-934E-8BF9D7F84FBB}">
      <dgm:prSet/>
      <dgm:spPr/>
      <dgm:t>
        <a:bodyPr/>
        <a:lstStyle/>
        <a:p>
          <a:endParaRPr lang="en-US"/>
        </a:p>
      </dgm:t>
    </dgm:pt>
    <dgm:pt modelId="{ECF5C204-52D3-4F02-B65D-2741D658A127}" type="sibTrans" cxnId="{E317A5D6-B5D6-4633-934E-8BF9D7F84FBB}">
      <dgm:prSet/>
      <dgm:spPr/>
      <dgm:t>
        <a:bodyPr/>
        <a:lstStyle/>
        <a:p>
          <a:endParaRPr lang="en-US"/>
        </a:p>
      </dgm:t>
    </dgm:pt>
    <dgm:pt modelId="{314F68BB-110E-4E23-9A31-F510276134B2}" type="pres">
      <dgm:prSet presAssocID="{29D5F002-9BBB-4C6D-9702-8CA15E81636A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65E5913B-49BC-4C1B-8E3F-2FCE867BA287}" type="pres">
      <dgm:prSet presAssocID="{29D5F002-9BBB-4C6D-9702-8CA15E81636A}" presName="children" presStyleCnt="0"/>
      <dgm:spPr/>
    </dgm:pt>
    <dgm:pt modelId="{81D1F05B-6EE6-4DA1-83FB-C518179F5D40}" type="pres">
      <dgm:prSet presAssocID="{29D5F002-9BBB-4C6D-9702-8CA15E81636A}" presName="childPlaceholder" presStyleCnt="0"/>
      <dgm:spPr/>
    </dgm:pt>
    <dgm:pt modelId="{1FD3D4B1-4A20-4B9B-8F64-1CE363896104}" type="pres">
      <dgm:prSet presAssocID="{29D5F002-9BBB-4C6D-9702-8CA15E81636A}" presName="circle" presStyleCnt="0"/>
      <dgm:spPr/>
    </dgm:pt>
    <dgm:pt modelId="{5E964EED-9858-4E42-A286-1FDACEBD4A69}" type="pres">
      <dgm:prSet presAssocID="{29D5F002-9BBB-4C6D-9702-8CA15E81636A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268E3596-F494-4F84-A76D-1D0287997D49}" type="pres">
      <dgm:prSet presAssocID="{29D5F002-9BBB-4C6D-9702-8CA15E81636A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980DC454-70A2-4639-9F9E-D8789CF90A4F}" type="pres">
      <dgm:prSet presAssocID="{29D5F002-9BBB-4C6D-9702-8CA15E81636A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09040BE1-E06A-4FF3-AC38-FBC6264B8B35}" type="pres">
      <dgm:prSet presAssocID="{29D5F002-9BBB-4C6D-9702-8CA15E81636A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E91FB0F2-2F36-4368-AE6B-53A8EE7C75D5}" type="pres">
      <dgm:prSet presAssocID="{29D5F002-9BBB-4C6D-9702-8CA15E81636A}" presName="quadrantPlaceholder" presStyleCnt="0"/>
      <dgm:spPr/>
    </dgm:pt>
    <dgm:pt modelId="{98FE9980-165B-4789-B829-538CA9C8DD04}" type="pres">
      <dgm:prSet presAssocID="{29D5F002-9BBB-4C6D-9702-8CA15E81636A}" presName="center1" presStyleLbl="fgShp" presStyleIdx="0" presStyleCnt="2"/>
      <dgm:spPr/>
    </dgm:pt>
    <dgm:pt modelId="{EBD6E2F7-9FD9-494F-BA34-D1E0901E1DA8}" type="pres">
      <dgm:prSet presAssocID="{29D5F002-9BBB-4C6D-9702-8CA15E81636A}" presName="center2" presStyleLbl="fgShp" presStyleIdx="1" presStyleCnt="2"/>
      <dgm:spPr/>
    </dgm:pt>
  </dgm:ptLst>
  <dgm:cxnLst>
    <dgm:cxn modelId="{E317A5D6-B5D6-4633-934E-8BF9D7F84FBB}" srcId="{29D5F002-9BBB-4C6D-9702-8CA15E81636A}" destId="{4ECB8BE6-4C41-49BA-B115-7DC628B0643B}" srcOrd="3" destOrd="0" parTransId="{52994719-EF64-4849-93BC-D96E1871697C}" sibTransId="{ECF5C204-52D3-4F02-B65D-2741D658A127}"/>
    <dgm:cxn modelId="{64DC9C24-F6DC-4CA4-9A23-E8142E2928A6}" srcId="{29D5F002-9BBB-4C6D-9702-8CA15E81636A}" destId="{72D92C3A-4798-4BE6-8E6A-90E0ED168F05}" srcOrd="2" destOrd="0" parTransId="{2B5B04A3-FB9C-4D90-BD57-AD44466F52AF}" sibTransId="{11EB0D5A-F361-4F8C-84FF-411D708559D4}"/>
    <dgm:cxn modelId="{0131BC8A-5AFE-46F2-9218-644055ADE506}" srcId="{29D5F002-9BBB-4C6D-9702-8CA15E81636A}" destId="{3AE49DD9-D746-4EFD-AA5C-CDEC0A6DB12F}" srcOrd="1" destOrd="0" parTransId="{BCCD011D-1C1F-4D4D-9350-A4C59EEB6D69}" sibTransId="{7C9B7FF7-4E62-4D03-A7C5-7118250FC7DC}"/>
    <dgm:cxn modelId="{3543DFEE-04A6-428C-BDED-435BCD22A9A2}" type="presOf" srcId="{72D92C3A-4798-4BE6-8E6A-90E0ED168F05}" destId="{980DC454-70A2-4639-9F9E-D8789CF90A4F}" srcOrd="0" destOrd="0" presId="urn:microsoft.com/office/officeart/2005/8/layout/cycle4"/>
    <dgm:cxn modelId="{D2050E72-D1EB-4C37-B4B5-5474801215BA}" type="presOf" srcId="{9E477D59-A646-4851-A872-ECACA68C4302}" destId="{5E964EED-9858-4E42-A286-1FDACEBD4A69}" srcOrd="0" destOrd="0" presId="urn:microsoft.com/office/officeart/2005/8/layout/cycle4"/>
    <dgm:cxn modelId="{1D4462B7-768B-4FB4-B7B7-250A5910EAC0}" type="presOf" srcId="{3AE49DD9-D746-4EFD-AA5C-CDEC0A6DB12F}" destId="{268E3596-F494-4F84-A76D-1D0287997D49}" srcOrd="0" destOrd="0" presId="urn:microsoft.com/office/officeart/2005/8/layout/cycle4"/>
    <dgm:cxn modelId="{A8FDA421-BF7A-40A3-87F7-B6187E79B395}" srcId="{29D5F002-9BBB-4C6D-9702-8CA15E81636A}" destId="{9E477D59-A646-4851-A872-ECACA68C4302}" srcOrd="0" destOrd="0" parTransId="{53494B8E-51DC-4C48-9CC2-19B0B8A4B806}" sibTransId="{83C40A9E-E7EA-4B66-BD98-F32AB2F5A168}"/>
    <dgm:cxn modelId="{C3197240-A3ED-4291-BAA2-4622524281DD}" type="presOf" srcId="{29D5F002-9BBB-4C6D-9702-8CA15E81636A}" destId="{314F68BB-110E-4E23-9A31-F510276134B2}" srcOrd="0" destOrd="0" presId="urn:microsoft.com/office/officeart/2005/8/layout/cycle4"/>
    <dgm:cxn modelId="{8A86E678-C4CD-4E46-B9F7-B1ACF55C1F87}" type="presOf" srcId="{4ECB8BE6-4C41-49BA-B115-7DC628B0643B}" destId="{09040BE1-E06A-4FF3-AC38-FBC6264B8B35}" srcOrd="0" destOrd="0" presId="urn:microsoft.com/office/officeart/2005/8/layout/cycle4"/>
    <dgm:cxn modelId="{6A65A586-0510-4043-9940-F13A12D4CC69}" type="presParOf" srcId="{314F68BB-110E-4E23-9A31-F510276134B2}" destId="{65E5913B-49BC-4C1B-8E3F-2FCE867BA287}" srcOrd="0" destOrd="0" presId="urn:microsoft.com/office/officeart/2005/8/layout/cycle4"/>
    <dgm:cxn modelId="{4AD891F8-822E-4527-B482-A273482F6BCE}" type="presParOf" srcId="{65E5913B-49BC-4C1B-8E3F-2FCE867BA287}" destId="{81D1F05B-6EE6-4DA1-83FB-C518179F5D40}" srcOrd="0" destOrd="0" presId="urn:microsoft.com/office/officeart/2005/8/layout/cycle4"/>
    <dgm:cxn modelId="{E8C4B9B7-57C3-42B2-B976-5EC7736C77E2}" type="presParOf" srcId="{314F68BB-110E-4E23-9A31-F510276134B2}" destId="{1FD3D4B1-4A20-4B9B-8F64-1CE363896104}" srcOrd="1" destOrd="0" presId="urn:microsoft.com/office/officeart/2005/8/layout/cycle4"/>
    <dgm:cxn modelId="{D08C6A68-63AA-49E5-9D47-84565AA3BFB7}" type="presParOf" srcId="{1FD3D4B1-4A20-4B9B-8F64-1CE363896104}" destId="{5E964EED-9858-4E42-A286-1FDACEBD4A69}" srcOrd="0" destOrd="0" presId="urn:microsoft.com/office/officeart/2005/8/layout/cycle4"/>
    <dgm:cxn modelId="{A5466EF4-1D22-48CF-9914-97D1433CC7D5}" type="presParOf" srcId="{1FD3D4B1-4A20-4B9B-8F64-1CE363896104}" destId="{268E3596-F494-4F84-A76D-1D0287997D49}" srcOrd="1" destOrd="0" presId="urn:microsoft.com/office/officeart/2005/8/layout/cycle4"/>
    <dgm:cxn modelId="{E876956C-B016-42A4-B7ED-2A7ED493774E}" type="presParOf" srcId="{1FD3D4B1-4A20-4B9B-8F64-1CE363896104}" destId="{980DC454-70A2-4639-9F9E-D8789CF90A4F}" srcOrd="2" destOrd="0" presId="urn:microsoft.com/office/officeart/2005/8/layout/cycle4"/>
    <dgm:cxn modelId="{337173C6-8547-4F93-BD58-9A25F2CCD3EE}" type="presParOf" srcId="{1FD3D4B1-4A20-4B9B-8F64-1CE363896104}" destId="{09040BE1-E06A-4FF3-AC38-FBC6264B8B35}" srcOrd="3" destOrd="0" presId="urn:microsoft.com/office/officeart/2005/8/layout/cycle4"/>
    <dgm:cxn modelId="{A139F52E-DCB2-4151-A0C9-B6AB0823080A}" type="presParOf" srcId="{1FD3D4B1-4A20-4B9B-8F64-1CE363896104}" destId="{E91FB0F2-2F36-4368-AE6B-53A8EE7C75D5}" srcOrd="4" destOrd="0" presId="urn:microsoft.com/office/officeart/2005/8/layout/cycle4"/>
    <dgm:cxn modelId="{AB7C6CBD-BF6D-4C62-A414-1DB594D8A7BD}" type="presParOf" srcId="{314F68BB-110E-4E23-9A31-F510276134B2}" destId="{98FE9980-165B-4789-B829-538CA9C8DD04}" srcOrd="2" destOrd="0" presId="urn:microsoft.com/office/officeart/2005/8/layout/cycle4"/>
    <dgm:cxn modelId="{70065681-350A-4D53-B186-F4240296F5A8}" type="presParOf" srcId="{314F68BB-110E-4E23-9A31-F510276134B2}" destId="{EBD6E2F7-9FD9-494F-BA34-D1E0901E1DA8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964EED-9858-4E42-A286-1FDACEBD4A69}">
      <dsp:nvSpPr>
        <dsp:cNvPr id="0" name=""/>
        <dsp:cNvSpPr/>
      </dsp:nvSpPr>
      <dsp:spPr>
        <a:xfrm>
          <a:off x="3330157" y="248026"/>
          <a:ext cx="1884129" cy="1884129"/>
        </a:xfrm>
        <a:prstGeom prst="pieWedge">
          <a:avLst/>
        </a:prstGeom>
        <a:blipFill rotWithShape="0">
          <a:blip xmlns:r="http://schemas.openxmlformats.org/officeDocument/2006/relationships" r:embed="rId1">
            <a:duotone>
              <a:schemeClr val="accent2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2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marR="0" lvl="0" indent="0" algn="ctr" defTabSz="66675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Pts val="2800"/>
            <a:buFont typeface="Arial" panose="020B0604020202020204" pitchFamily="34" charset="0"/>
            <a:buNone/>
          </a:pPr>
          <a:r>
            <a:rPr lang="en-US" sz="1500" b="0" i="0" kern="1200" baseline="0" dirty="0"/>
            <a:t>Improve interactive Internet store</a:t>
          </a:r>
          <a:endParaRPr lang="en-US" sz="1500" kern="1200" dirty="0"/>
        </a:p>
      </dsp:txBody>
      <dsp:txXfrm>
        <a:off x="3882006" y="799875"/>
        <a:ext cx="1332280" cy="1332280"/>
      </dsp:txXfrm>
    </dsp:sp>
    <dsp:sp modelId="{268E3596-F494-4F84-A76D-1D0287997D49}">
      <dsp:nvSpPr>
        <dsp:cNvPr id="0" name=""/>
        <dsp:cNvSpPr/>
      </dsp:nvSpPr>
      <dsp:spPr>
        <a:xfrm rot="5400000">
          <a:off x="5301313" y="248026"/>
          <a:ext cx="1884129" cy="1884129"/>
        </a:xfrm>
        <a:prstGeom prst="pieWedge">
          <a:avLst/>
        </a:prstGeom>
        <a:blipFill rotWithShape="0">
          <a:blip xmlns:r="http://schemas.openxmlformats.org/officeDocument/2006/relationships" r:embed="rId1">
            <a:duotone>
              <a:schemeClr val="accent3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3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marR="0" lvl="0" indent="0" algn="ctr" defTabSz="66675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 baseline="0" dirty="0"/>
            <a:t>Increase private submissions by 18%</a:t>
          </a:r>
          <a:endParaRPr lang="en-US" sz="1500" kern="1200" dirty="0"/>
        </a:p>
      </dsp:txBody>
      <dsp:txXfrm rot="-5400000">
        <a:off x="5301313" y="799875"/>
        <a:ext cx="1332280" cy="1332280"/>
      </dsp:txXfrm>
    </dsp:sp>
    <dsp:sp modelId="{980DC454-70A2-4639-9F9E-D8789CF90A4F}">
      <dsp:nvSpPr>
        <dsp:cNvPr id="0" name=""/>
        <dsp:cNvSpPr/>
      </dsp:nvSpPr>
      <dsp:spPr>
        <a:xfrm rot="10800000">
          <a:off x="5301313" y="2219182"/>
          <a:ext cx="1884129" cy="1884129"/>
        </a:xfrm>
        <a:prstGeom prst="pieWedge">
          <a:avLst/>
        </a:prstGeom>
        <a:blipFill rotWithShape="0">
          <a:blip xmlns:r="http://schemas.openxmlformats.org/officeDocument/2006/relationships" r:embed="rId1">
            <a:duotone>
              <a:schemeClr val="accent4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4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marR="0" lvl="0" indent="0" algn="ctr" defTabSz="66675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 baseline="0" dirty="0"/>
            <a:t>Increase total market share by 6%</a:t>
          </a:r>
          <a:endParaRPr lang="en-US" sz="1500" kern="1200" dirty="0"/>
        </a:p>
      </dsp:txBody>
      <dsp:txXfrm rot="10800000">
        <a:off x="5301313" y="2219182"/>
        <a:ext cx="1332280" cy="1332280"/>
      </dsp:txXfrm>
    </dsp:sp>
    <dsp:sp modelId="{09040BE1-E06A-4FF3-AC38-FBC6264B8B35}">
      <dsp:nvSpPr>
        <dsp:cNvPr id="0" name=""/>
        <dsp:cNvSpPr/>
      </dsp:nvSpPr>
      <dsp:spPr>
        <a:xfrm rot="16200000">
          <a:off x="3330157" y="2219182"/>
          <a:ext cx="1884129" cy="1884129"/>
        </a:xfrm>
        <a:prstGeom prst="pieWedge">
          <a:avLst/>
        </a:prstGeom>
        <a:blipFill rotWithShape="0">
          <a:blip xmlns:r="http://schemas.openxmlformats.org/officeDocument/2006/relationships" r:embed="rId1">
            <a:duotone>
              <a:schemeClr val="accent5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5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marR="0" lvl="0" indent="0" algn="ctr" defTabSz="66675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 baseline="0" dirty="0"/>
            <a:t>Increase storage capacity by 15%</a:t>
          </a:r>
          <a:endParaRPr lang="en-US" sz="1500" kern="1200" dirty="0"/>
        </a:p>
      </dsp:txBody>
      <dsp:txXfrm rot="5400000">
        <a:off x="3882006" y="2219182"/>
        <a:ext cx="1332280" cy="1332280"/>
      </dsp:txXfrm>
    </dsp:sp>
    <dsp:sp modelId="{98FE9980-165B-4789-B829-538CA9C8DD04}">
      <dsp:nvSpPr>
        <dsp:cNvPr id="0" name=""/>
        <dsp:cNvSpPr/>
      </dsp:nvSpPr>
      <dsp:spPr>
        <a:xfrm>
          <a:off x="4932537" y="1784048"/>
          <a:ext cx="650525" cy="565673"/>
        </a:xfrm>
        <a:prstGeom prst="circular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softEdge rad="12700"/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BD6E2F7-9FD9-494F-BA34-D1E0901E1DA8}">
      <dsp:nvSpPr>
        <dsp:cNvPr id="0" name=""/>
        <dsp:cNvSpPr/>
      </dsp:nvSpPr>
      <dsp:spPr>
        <a:xfrm rot="10800000">
          <a:off x="4932537" y="2001615"/>
          <a:ext cx="650525" cy="565673"/>
        </a:xfrm>
        <a:prstGeom prst="circular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softEdge rad="12700"/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41A3C7DF-69FD-4841-98F6-C09463D38650}" type="datetimeFigureOut">
              <a:rPr lang="en-US" smtClean="0"/>
              <a:pPr/>
              <a:t>5/2/2016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r>
              <a:rPr lang="en-US" dirty="0"/>
              <a:t>Your Name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E43541E4-C940-4FB2-B5BF-176D95476DE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18055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41A3C7DF-69FD-4841-98F6-C09463D38650}" type="datetimeFigureOut">
              <a:rPr lang="en-US" smtClean="0"/>
              <a:pPr/>
              <a:t>5/2/2016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r>
              <a:rPr lang="en-US" dirty="0"/>
              <a:t>Your Name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E43541E4-C940-4FB2-B5BF-176D95476DE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875457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Your Name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43541E4-C940-4FB2-B5BF-176D95476DE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2122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7200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3D354-FCB6-47C8-A808-C9780F0E0A5A}" type="datetime2">
              <a:rPr lang="en-US" smtClean="0"/>
              <a:t>Monday, May 2, 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April Conway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0"/>
            </a:lvl1pPr>
          </a:lstStyle>
          <a:p>
            <a:fld id="{45292C34-3E5E-4BA5-AF54-F1601B144F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05776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09F5D02E-542A-4D9A-9E63-DD1B1C13BAA6}" type="datetime2">
              <a:rPr lang="en-US" smtClean="0"/>
              <a:t>Monday, May 2, 2016</a:t>
            </a:fld>
            <a:endParaRPr lang="en-US" dirty="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>
                <a:solidFill>
                  <a:schemeClr val="tx2">
                    <a:shade val="50000"/>
                  </a:schemeClr>
                </a:solidFill>
              </a:rPr>
              <a:t>April Conway</a:t>
            </a:r>
            <a:endParaRPr lang="en-US" dirty="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 sz="1400" dirty="0">
              <a:solidFill>
                <a:schemeClr val="tx2">
                  <a:shade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086261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36881A97-7508-4164-9FF2-038C217F24DA}" type="datetime2">
              <a:rPr lang="en-US" smtClean="0"/>
              <a:t>Monday, May 2, 2016</a:t>
            </a:fld>
            <a:endParaRPr lang="en-US" dirty="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>
                <a:solidFill>
                  <a:schemeClr val="tx2">
                    <a:shade val="50000"/>
                  </a:schemeClr>
                </a:solidFill>
              </a:rPr>
              <a:t>April Conway</a:t>
            </a:r>
            <a:endParaRPr lang="en-US" dirty="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 sz="1400" dirty="0">
              <a:solidFill>
                <a:schemeClr val="tx2">
                  <a:shade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266057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F7741-56AF-4599-A1A4-191342F0A7A0}" type="datetime2">
              <a:rPr lang="en-US" smtClean="0"/>
              <a:t>Monday, May 2, 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April Conway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5FE15-45CC-4E6E-B14D-6B1BAEE55D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47632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1F594-9B5D-471C-8241-B7D1FB436921}" type="datetime2">
              <a:rPr lang="en-US" smtClean="0"/>
              <a:t>Monday, May 2, 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April Conway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0EEA-824F-4D46-AFE7-60426C8C06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81913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D8BB29ED-0CD7-4698-B1FF-03AD2927E5D3}" type="datetime2">
              <a:rPr lang="en-US" smtClean="0"/>
              <a:t>Monday, May 2, 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r>
              <a:rPr lang="en-US"/>
              <a:t>April Conway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12831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57754-8604-4520-ADD9-41E7E76FA06D}" type="datetime2">
              <a:rPr lang="en-US" smtClean="0"/>
              <a:t>Monday, May 2, 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April Conway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0EEA-824F-4D46-AFE7-60426C8C06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167354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8250-F016-418C-8165-DB8903A7C440}" type="datetime2">
              <a:rPr lang="en-US" smtClean="0"/>
              <a:t>Monday, May 2, 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April Conway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0EEA-824F-4D46-AFE7-60426C8C06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87458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F62C3-11A6-4AD8-8619-C198B4744454}" type="datetime2">
              <a:rPr lang="en-US" smtClean="0"/>
              <a:t>Monday, May 2, 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April Conway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0EEA-824F-4D46-AFE7-60426C8C06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37989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95961-130F-46CB-90B6-8FEF159916E5}" type="datetime2">
              <a:rPr lang="en-US" smtClean="0"/>
              <a:t>Monday, May 2, 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April Conway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0EEA-824F-4D46-AFE7-60426C8C06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51659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2C606-CE70-4D4D-844B-69843DC90797}" type="datetime2">
              <a:rPr lang="en-US" smtClean="0"/>
              <a:t>Monday, May 2, 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April Conway</a:t>
            </a:r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0EEA-824F-4D46-AFE7-60426C8C06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83579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66D4F-9646-4BB7-AE32-0109BE33C00A}" type="datetime2">
              <a:rPr lang="en-US" smtClean="0"/>
              <a:t>Monday, May 2, 2016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0EEA-824F-4D46-AFE7-60426C8C06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02190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pPr algn="ctr"/>
            <a:fld id="{AB6898C9-5773-402C-A3EC-FBF6A3F4F945}" type="datetime2">
              <a:rPr lang="en-US" smtClean="0"/>
              <a:t>Monday, May 2, 2016</a:t>
            </a:fld>
            <a:endParaRPr lang="en-US" dirty="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algn="l"/>
            <a:r>
              <a:rPr lang="en-US">
                <a:solidFill>
                  <a:schemeClr val="tx2">
                    <a:shade val="50000"/>
                  </a:schemeClr>
                </a:solidFill>
              </a:rPr>
              <a:t>April Conway</a:t>
            </a:r>
            <a:endParaRPr lang="en-US" dirty="0">
              <a:solidFill>
                <a:schemeClr val="tx2">
                  <a:shade val="50000"/>
                </a:schemeClr>
              </a:solidFill>
            </a:endParaRPr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0">
                <a:solidFill>
                  <a:srgbClr val="FFFFFF"/>
                </a:solidFill>
                <a:latin typeface="+mj-lt"/>
              </a:defRPr>
            </a:lvl1pPr>
          </a:lstStyle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 sz="1400" dirty="0">
              <a:solidFill>
                <a:schemeClr val="tx2">
                  <a:shade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0113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cap="none" baseline="0">
          <a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/>
              <a:t>Year End Report</a:t>
            </a:r>
            <a:br>
              <a:rPr lang="en-US" dirty="0"/>
            </a:br>
            <a:r>
              <a:rPr lang="en-US" dirty="0"/>
              <a:t>for</a:t>
            </a:r>
            <a:br>
              <a:rPr lang="en-US" dirty="0"/>
            </a:br>
            <a:r>
              <a:rPr lang="en-US" dirty="0"/>
              <a:t>Blue Moon Inc.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 subsidiary of</a:t>
            </a:r>
          </a:p>
          <a:p>
            <a:r>
              <a:rPr lang="en-US" dirty="0"/>
              <a:t>CoolWorks Media Inc.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9F95B-9E5C-4647-84F6-0CB1EA8FFD2D}" type="datetime2">
              <a:rPr lang="en-US" smtClean="0"/>
              <a:t>Monday, May 2, 2016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April Conway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92C34-3E5E-4BA5-AF54-F1601B144FB0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 Selling Media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Music</a:t>
            </a:r>
          </a:p>
          <a:p>
            <a:pPr lvl="1"/>
            <a:r>
              <a:rPr lang="en-US" dirty="0"/>
              <a:t>Top 40</a:t>
            </a:r>
          </a:p>
          <a:p>
            <a:pPr lvl="1"/>
            <a:r>
              <a:rPr lang="en-US" dirty="0"/>
              <a:t>Hip Hop</a:t>
            </a:r>
          </a:p>
          <a:p>
            <a:pPr lvl="1"/>
            <a:r>
              <a:rPr lang="en-US" dirty="0"/>
              <a:t>Classical</a:t>
            </a:r>
          </a:p>
          <a:p>
            <a:r>
              <a:rPr lang="en-US" dirty="0"/>
              <a:t>Movies</a:t>
            </a:r>
          </a:p>
          <a:p>
            <a:pPr lvl="1"/>
            <a:r>
              <a:rPr lang="en-US" dirty="0"/>
              <a:t>Comedy</a:t>
            </a:r>
          </a:p>
          <a:p>
            <a:pPr lvl="1"/>
            <a:r>
              <a:rPr lang="en-US" dirty="0"/>
              <a:t>Action</a:t>
            </a:r>
          </a:p>
          <a:p>
            <a:r>
              <a:rPr lang="en-US" dirty="0"/>
              <a:t>Photographs</a:t>
            </a:r>
          </a:p>
          <a:p>
            <a:pPr lvl="1"/>
            <a:r>
              <a:rPr lang="en-US" dirty="0"/>
              <a:t>People</a:t>
            </a:r>
          </a:p>
          <a:p>
            <a:pPr lvl="1"/>
            <a:r>
              <a:rPr lang="en-US" dirty="0"/>
              <a:t>Landscapes</a:t>
            </a:r>
          </a:p>
        </p:txBody>
      </p:sp>
      <p:pic>
        <p:nvPicPr>
          <p:cNvPr id="2" name="Content Placeholder 1"/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" t="12948" r="-1"/>
          <a:stretch/>
        </p:blipFill>
        <p:spPr>
          <a:xfrm>
            <a:off x="6246584" y="1196752"/>
            <a:ext cx="3924280" cy="457250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6505103" y="5939988"/>
            <a:ext cx="3407243" cy="36933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rtlCol="0">
            <a:spAutoFit/>
          </a:bodyPr>
          <a:lstStyle/>
          <a:p>
            <a:r>
              <a:rPr lang="en-US" dirty="0"/>
              <a:t>Private submissions up 17%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AE46-C0B3-4718-83A4-BEC72597880A}" type="datetime2">
              <a:rPr lang="en-US" smtClean="0"/>
              <a:t>Monday, May 2, 2016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April Conway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0EEA-824F-4D46-AFE7-60426C8C06B0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ageCurlDouble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dirty="0">
                <a:latin typeface="Calibri" panose="020F0502020204030204" pitchFamily="34" charset="0"/>
              </a:rPr>
              <a:t>New Subscription Plans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9206392"/>
              </p:ext>
            </p:extLst>
          </p:nvPr>
        </p:nvGraphicFramePr>
        <p:xfrm>
          <a:off x="838200" y="2420888"/>
          <a:ext cx="10515600" cy="185420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48225978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21876446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7947570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Basic</a:t>
                      </a: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Standard</a:t>
                      </a: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Premium</a:t>
                      </a: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8554520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$2.50/MB</a:t>
                      </a:r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$7.95/Month</a:t>
                      </a:r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$12.95/Month</a:t>
                      </a:r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243054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Maximum</a:t>
                      </a:r>
                      <a:r>
                        <a:rPr lang="en-US" baseline="0" dirty="0"/>
                        <a:t> 25 downloads</a:t>
                      </a:r>
                      <a:endParaRPr lang="en-US" dirty="0"/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Maximum 100 downloads</a:t>
                      </a:r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Unlimited downloads</a:t>
                      </a:r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428741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General</a:t>
                      </a:r>
                      <a:r>
                        <a:rPr lang="en-US" baseline="0" dirty="0"/>
                        <a:t> access</a:t>
                      </a:r>
                      <a:endParaRPr lang="en-US" dirty="0"/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Account password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Account password</a:t>
                      </a:r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5898195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Basic Web</a:t>
                      </a:r>
                      <a:r>
                        <a:rPr lang="en-US" baseline="0" dirty="0"/>
                        <a:t> acceleration</a:t>
                      </a:r>
                      <a:endParaRPr lang="en-US" dirty="0"/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Standard</a:t>
                      </a:r>
                      <a:r>
                        <a:rPr lang="en-US" baseline="0" dirty="0"/>
                        <a:t> Web acceleration</a:t>
                      </a:r>
                      <a:endParaRPr lang="en-US" dirty="0"/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Premium</a:t>
                      </a:r>
                      <a:r>
                        <a:rPr lang="en-US" baseline="0" dirty="0"/>
                        <a:t> Web acceleration</a:t>
                      </a:r>
                      <a:endParaRPr lang="en-US" dirty="0"/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177039442"/>
                  </a:ext>
                </a:extLst>
              </a:tr>
            </a:tbl>
          </a:graphicData>
        </a:graphic>
      </p:graphicFrame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17DE7-33EA-4195-B0B8-FFA6A545D99E}" type="datetime2">
              <a:rPr lang="en-US" smtClean="0"/>
              <a:t>Monday, May 2, 2016</a:t>
            </a:fld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April Conway</a:t>
            </a:r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0EEA-824F-4D46-AFE7-60426C8C06B0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84089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dirty="0">
                <a:latin typeface="Calibri" panose="020F0502020204030204" pitchFamily="34" charset="0"/>
              </a:rPr>
              <a:t>Summary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rtl="0"/>
            <a:r>
              <a:rPr lang="en-US" b="0" i="0" u="none" strike="noStrike" baseline="0" dirty="0">
                <a:latin typeface="Calibri" panose="020F0502020204030204" pitchFamily="34" charset="0"/>
              </a:rPr>
              <a:t>7% revenue growth this year</a:t>
            </a:r>
          </a:p>
          <a:p>
            <a:pPr marR="0" lvl="0" rtl="0"/>
            <a:r>
              <a:rPr lang="en-US" b="0" i="0" u="none" strike="noStrike" baseline="0" dirty="0">
                <a:latin typeface="Calibri" panose="020F0502020204030204" pitchFamily="34" charset="0"/>
              </a:rPr>
              <a:t>Average of 50-75 new media clips added daily</a:t>
            </a:r>
          </a:p>
          <a:p>
            <a:pPr marR="0" lvl="0" rtl="0"/>
            <a:r>
              <a:rPr lang="en-US" b="0" i="0" u="none" strike="noStrike" baseline="0" dirty="0">
                <a:latin typeface="Calibri" panose="020F0502020204030204" pitchFamily="34" charset="0"/>
              </a:rPr>
              <a:t>Improved network systems</a:t>
            </a:r>
          </a:p>
          <a:p>
            <a:pPr marR="0" lvl="0" rtl="0"/>
            <a:r>
              <a:rPr lang="en-US" b="0" i="0" u="none" strike="noStrike" baseline="0" dirty="0">
                <a:latin typeface="Calibri" panose="020F0502020204030204" pitchFamily="34" charset="0"/>
              </a:rPr>
              <a:t>Added bandwidth to distribution channel</a:t>
            </a:r>
          </a:p>
          <a:p>
            <a:pPr marR="0" lvl="0" rtl="0"/>
            <a:r>
              <a:rPr lang="en-US" b="0" i="0" u="none" strike="noStrike" baseline="0" dirty="0">
                <a:latin typeface="Calibri" panose="020F0502020204030204" pitchFamily="34" charset="0"/>
              </a:rPr>
              <a:t>Partnership with major license broker firm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61382-F0CB-44A5-A3B0-19718D6E391E}" type="datetime2">
              <a:rPr lang="en-US" smtClean="0"/>
              <a:t>Monday, May 2, 2016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April Conway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5FE15-45CC-4E6E-B14D-6B1BAEE55D1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56402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dirty="0">
                <a:latin typeface="Calibri" panose="020F0502020204030204" pitchFamily="34" charset="0"/>
              </a:rPr>
              <a:t>Goals for next year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45639710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7CB9E-FC90-47E0-A064-8F21DEFF0D7A}" type="datetime2">
              <a:rPr lang="en-US" smtClean="0"/>
              <a:t>Monday, May 2, 2016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April Conway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5FE15-45CC-4E6E-B14D-6B1BAEE55D1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38777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Wood Type">
      <a:majorFont>
        <a:latin typeface="Arial Black" panose="020B0A04020102020204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 panose="020B0604020202020204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BE1B6DD8-9976-4550-A6F4-B2DD4EA939D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3206</TotalTime>
  <Words>144</Words>
  <Application>Microsoft Office PowerPoint</Application>
  <PresentationFormat>Widescreen</PresentationFormat>
  <Paragraphs>59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 Black</vt:lpstr>
      <vt:lpstr>Calibri</vt:lpstr>
      <vt:lpstr>Wingdings</vt:lpstr>
      <vt:lpstr>Wood Type</vt:lpstr>
      <vt:lpstr>Year End Report for Blue Moon Inc.</vt:lpstr>
      <vt:lpstr>Top Selling Media</vt:lpstr>
      <vt:lpstr>New Subscription Plans</vt:lpstr>
      <vt:lpstr>Summary</vt:lpstr>
      <vt:lpstr>Goals for next year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 Moon</dc:title>
  <dc:creator>David Beskeen</dc:creator>
  <cp:lastModifiedBy>April Conway</cp:lastModifiedBy>
  <cp:revision>101</cp:revision>
  <dcterms:created xsi:type="dcterms:W3CDTF">1999-05-22T19:21:53Z</dcterms:created>
  <dcterms:modified xsi:type="dcterms:W3CDTF">2016-05-02T22:46:34Z</dcterms:modified>
</cp:coreProperties>
</file>